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3" r:id="rId2"/>
  </p:sldMasterIdLst>
  <p:notesMasterIdLst>
    <p:notesMasterId r:id="rId44"/>
  </p:notesMasterIdLst>
  <p:sldIdLst>
    <p:sldId id="334" r:id="rId3"/>
    <p:sldId id="259" r:id="rId4"/>
    <p:sldId id="264" r:id="rId5"/>
    <p:sldId id="280" r:id="rId6"/>
    <p:sldId id="284" r:id="rId7"/>
    <p:sldId id="285" r:id="rId8"/>
    <p:sldId id="286" r:id="rId9"/>
    <p:sldId id="287" r:id="rId10"/>
    <p:sldId id="288" r:id="rId11"/>
    <p:sldId id="275" r:id="rId12"/>
    <p:sldId id="289" r:id="rId13"/>
    <p:sldId id="336" r:id="rId14"/>
    <p:sldId id="335" r:id="rId15"/>
    <p:sldId id="337" r:id="rId16"/>
    <p:sldId id="338" r:id="rId17"/>
    <p:sldId id="339" r:id="rId18"/>
    <p:sldId id="340" r:id="rId19"/>
    <p:sldId id="298" r:id="rId20"/>
    <p:sldId id="297" r:id="rId21"/>
    <p:sldId id="345" r:id="rId22"/>
    <p:sldId id="300" r:id="rId23"/>
    <p:sldId id="304" r:id="rId24"/>
    <p:sldId id="342" r:id="rId25"/>
    <p:sldId id="271" r:id="rId26"/>
    <p:sldId id="305" r:id="rId27"/>
    <p:sldId id="327" r:id="rId28"/>
    <p:sldId id="302" r:id="rId29"/>
    <p:sldId id="324" r:id="rId30"/>
    <p:sldId id="326" r:id="rId31"/>
    <p:sldId id="325" r:id="rId32"/>
    <p:sldId id="309" r:id="rId33"/>
    <p:sldId id="312" r:id="rId34"/>
    <p:sldId id="328" r:id="rId35"/>
    <p:sldId id="329" r:id="rId36"/>
    <p:sldId id="323" r:id="rId37"/>
    <p:sldId id="311" r:id="rId38"/>
    <p:sldId id="319" r:id="rId39"/>
    <p:sldId id="322" r:id="rId40"/>
    <p:sldId id="330" r:id="rId41"/>
    <p:sldId id="331" r:id="rId42"/>
    <p:sldId id="332"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027078"/>
    <a:srgbClr val="0D2E4D"/>
    <a:srgbClr val="01646B"/>
    <a:srgbClr val="0299FF"/>
    <a:srgbClr val="009AD9"/>
    <a:srgbClr val="70AD47"/>
    <a:srgbClr val="1B374C"/>
    <a:srgbClr val="F89E32"/>
    <a:srgbClr val="49B0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82071" autoAdjust="0"/>
  </p:normalViewPr>
  <p:slideViewPr>
    <p:cSldViewPr snapToGrid="0">
      <p:cViewPr varScale="1">
        <p:scale>
          <a:sx n="98" d="100"/>
          <a:sy n="98" d="100"/>
        </p:scale>
        <p:origin x="112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862" b="1" i="0" u="none" strike="noStrike" kern="1200" spc="0" baseline="0">
                <a:solidFill>
                  <a:schemeClr val="tx2"/>
                </a:solidFill>
                <a:latin typeface="HK Grotesk" pitchFamily="2" charset="77"/>
                <a:ea typeface="+mn-ea"/>
                <a:cs typeface="+mn-cs"/>
              </a:defRPr>
            </a:pPr>
            <a:r>
              <a:rPr lang="en-US" sz="1800" b="1" i="0" err="1">
                <a:solidFill>
                  <a:srgbClr val="1B374C"/>
                </a:solidFill>
                <a:latin typeface="Arial" panose="020B0604020202020204" pitchFamily="34" charset="0"/>
                <a:cs typeface="Arial" panose="020B0604020202020204" pitchFamily="34" charset="0"/>
              </a:rPr>
              <a:t>Estados</a:t>
            </a:r>
            <a:r>
              <a:rPr lang="en-US" sz="1800" b="1" i="0">
                <a:solidFill>
                  <a:srgbClr val="1B374C"/>
                </a:solidFill>
                <a:latin typeface="Arial" panose="020B0604020202020204" pitchFamily="34" charset="0"/>
                <a:cs typeface="Arial" panose="020B0604020202020204" pitchFamily="34" charset="0"/>
              </a:rPr>
              <a:t> Unidos de América</a:t>
            </a: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2"/>
              </a:solidFill>
              <a:latin typeface="HK Grotesk" pitchFamily="2" charset="77"/>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rgbClr val="00B0F0"/>
            </a:solidFill>
            <a:ln>
              <a:noFill/>
            </a:ln>
            <a:effectLst/>
          </c:spPr>
          <c:invertIfNegative val="0"/>
          <c:dPt>
            <c:idx val="0"/>
            <c:invertIfNegative val="0"/>
            <c:bubble3D val="0"/>
            <c:spPr>
              <a:solidFill>
                <a:srgbClr val="00B0F0"/>
              </a:solidFill>
              <a:ln>
                <a:noFill/>
              </a:ln>
              <a:effectLst/>
            </c:spPr>
            <c:extLst>
              <c:ext xmlns:c16="http://schemas.microsoft.com/office/drawing/2014/chart" uri="{C3380CC4-5D6E-409C-BE32-E72D297353CC}">
                <c16:uniqueId val="{00000001-3DD5-9B4A-A389-9C1DF5E81482}"/>
              </c:ext>
            </c:extLst>
          </c:dPt>
          <c:dPt>
            <c:idx val="1"/>
            <c:invertIfNegative val="0"/>
            <c:bubble3D val="0"/>
            <c:spPr>
              <a:solidFill>
                <a:srgbClr val="00B0F0"/>
              </a:solidFill>
              <a:ln>
                <a:noFill/>
              </a:ln>
              <a:effectLst/>
            </c:spPr>
            <c:extLst>
              <c:ext xmlns:c16="http://schemas.microsoft.com/office/drawing/2014/chart" uri="{C3380CC4-5D6E-409C-BE32-E72D297353CC}">
                <c16:uniqueId val="{00000003-3DD5-9B4A-A389-9C1DF5E81482}"/>
              </c:ext>
            </c:extLst>
          </c:dPt>
          <c:dPt>
            <c:idx val="2"/>
            <c:invertIfNegative val="0"/>
            <c:bubble3D val="0"/>
            <c:spPr>
              <a:solidFill>
                <a:srgbClr val="00B0F0"/>
              </a:solidFill>
              <a:ln>
                <a:noFill/>
              </a:ln>
              <a:effectLst/>
            </c:spPr>
            <c:extLst>
              <c:ext xmlns:c16="http://schemas.microsoft.com/office/drawing/2014/chart" uri="{C3380CC4-5D6E-409C-BE32-E72D297353CC}">
                <c16:uniqueId val="{00000005-3DD5-9B4A-A389-9C1DF5E81482}"/>
              </c:ext>
            </c:extLst>
          </c:dPt>
          <c:dPt>
            <c:idx val="3"/>
            <c:invertIfNegative val="0"/>
            <c:bubble3D val="0"/>
            <c:spPr>
              <a:solidFill>
                <a:srgbClr val="00B0F0"/>
              </a:solidFill>
              <a:ln>
                <a:noFill/>
              </a:ln>
              <a:effectLst/>
            </c:spPr>
            <c:extLst>
              <c:ext xmlns:c16="http://schemas.microsoft.com/office/drawing/2014/chart" uri="{C3380CC4-5D6E-409C-BE32-E72D297353CC}">
                <c16:uniqueId val="{00000007-3DD5-9B4A-A389-9C1DF5E81482}"/>
              </c:ext>
            </c:extLst>
          </c:dPt>
          <c:dPt>
            <c:idx val="4"/>
            <c:invertIfNegative val="0"/>
            <c:bubble3D val="0"/>
            <c:spPr>
              <a:solidFill>
                <a:srgbClr val="00B0F0"/>
              </a:solidFill>
              <a:ln>
                <a:noFill/>
              </a:ln>
              <a:effectLst/>
            </c:spPr>
            <c:extLst>
              <c:ext xmlns:c16="http://schemas.microsoft.com/office/drawing/2014/chart" uri="{C3380CC4-5D6E-409C-BE32-E72D297353CC}">
                <c16:uniqueId val="{00000009-3DD5-9B4A-A389-9C1DF5E81482}"/>
              </c:ext>
            </c:extLst>
          </c:dPt>
          <c:dPt>
            <c:idx val="5"/>
            <c:invertIfNegative val="0"/>
            <c:bubble3D val="0"/>
            <c:spPr>
              <a:solidFill>
                <a:srgbClr val="00B0F0"/>
              </a:solidFill>
              <a:ln>
                <a:noFill/>
              </a:ln>
              <a:effectLst/>
            </c:spPr>
            <c:extLst>
              <c:ext xmlns:c16="http://schemas.microsoft.com/office/drawing/2014/chart" uri="{C3380CC4-5D6E-409C-BE32-E72D297353CC}">
                <c16:uniqueId val="{0000000B-3DD5-9B4A-A389-9C1DF5E81482}"/>
              </c:ext>
            </c:extLst>
          </c:dPt>
          <c:cat>
            <c:strRef>
              <c:f>Sheet1!$A$2:$A$7</c:f>
              <c:strCache>
                <c:ptCount val="6"/>
                <c:pt idx="0">
                  <c:v>U.S. Forest Service</c:v>
                </c:pt>
                <c:pt idx="1">
                  <c:v>Bureau of Land Management</c:v>
                </c:pt>
                <c:pt idx="2">
                  <c:v>National Park Service</c:v>
                </c:pt>
                <c:pt idx="3">
                  <c:v>U.S. Fish &amp; Wildlife</c:v>
                </c:pt>
                <c:pt idx="4">
                  <c:v>Army Corps of Engineers</c:v>
                </c:pt>
                <c:pt idx="5">
                  <c:v>State Park System</c:v>
                </c:pt>
              </c:strCache>
            </c:strRef>
          </c:cat>
          <c:val>
            <c:numRef>
              <c:f>Sheet1!$B$2:$B$7</c:f>
              <c:numCache>
                <c:formatCode>General</c:formatCode>
                <c:ptCount val="6"/>
                <c:pt idx="0">
                  <c:v>156</c:v>
                </c:pt>
                <c:pt idx="1">
                  <c:v>71</c:v>
                </c:pt>
                <c:pt idx="2">
                  <c:v>312</c:v>
                </c:pt>
                <c:pt idx="3">
                  <c:v>53</c:v>
                </c:pt>
                <c:pt idx="4">
                  <c:v>268</c:v>
                </c:pt>
                <c:pt idx="5">
                  <c:v>807</c:v>
                </c:pt>
              </c:numCache>
            </c:numRef>
          </c:val>
          <c:extLst>
            <c:ext xmlns:c16="http://schemas.microsoft.com/office/drawing/2014/chart" uri="{C3380CC4-5D6E-409C-BE32-E72D297353CC}">
              <c16:uniqueId val="{0000000C-3DD5-9B4A-A389-9C1DF5E81482}"/>
            </c:ext>
          </c:extLst>
        </c:ser>
        <c:dLbls>
          <c:showLegendKey val="0"/>
          <c:showVal val="0"/>
          <c:showCatName val="0"/>
          <c:showSerName val="0"/>
          <c:showPercent val="0"/>
          <c:showBubbleSize val="0"/>
        </c:dLbls>
        <c:gapWidth val="111"/>
        <c:overlap val="-27"/>
        <c:axId val="1171283919"/>
        <c:axId val="1172081295"/>
      </c:barChart>
      <c:catAx>
        <c:axId val="1171283919"/>
        <c:scaling>
          <c:orientation val="minMax"/>
        </c:scaling>
        <c:delete val="0"/>
        <c:axPos val="b"/>
        <c:numFmt formatCode="General" sourceLinked="1"/>
        <c:majorTickMark val="none"/>
        <c:minorTickMark val="none"/>
        <c:tickLblPos val="nextTo"/>
        <c:spPr>
          <a:noFill/>
          <a:ln w="9525" cap="flat" cmpd="sng" algn="ctr">
            <a:solidFill>
              <a:schemeClr val="bg2"/>
            </a:solidFill>
            <a:round/>
          </a:ln>
          <a:effectLst/>
        </c:spPr>
        <c:txPr>
          <a:bodyPr rot="-60000000" spcFirstLastPara="1" vertOverflow="ellipsis" vert="horz" wrap="square" anchor="ctr" anchorCtr="1"/>
          <a:lstStyle/>
          <a:p>
            <a:pPr>
              <a:lnSpc>
                <a:spcPct val="75000"/>
              </a:lnSpc>
              <a:defRPr sz="1800" b="1" i="0" u="none" strike="noStrike" kern="1200" baseline="0">
                <a:solidFill>
                  <a:srgbClr val="1B374C"/>
                </a:solidFill>
                <a:latin typeface="HK Grotesk" pitchFamily="2" charset="77"/>
                <a:ea typeface="+mn-ea"/>
                <a:cs typeface="+mn-cs"/>
              </a:defRPr>
            </a:pPr>
            <a:endParaRPr lang="en-US"/>
          </a:p>
        </c:txPr>
        <c:crossAx val="1172081295"/>
        <c:crosses val="autoZero"/>
        <c:auto val="1"/>
        <c:lblAlgn val="ctr"/>
        <c:lblOffset val="100"/>
        <c:noMultiLvlLbl val="0"/>
      </c:catAx>
      <c:valAx>
        <c:axId val="1172081295"/>
        <c:scaling>
          <c:orientation val="minMax"/>
        </c:scaling>
        <c:delete val="0"/>
        <c:axPos val="l"/>
        <c:majorGridlines>
          <c:spPr>
            <a:ln w="9525" cap="flat" cmpd="sng" algn="ctr">
              <a:solidFill>
                <a:schemeClr val="bg2"/>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1B374C"/>
                </a:solidFill>
                <a:latin typeface="HK Grotesk" pitchFamily="2" charset="77"/>
                <a:ea typeface="+mn-ea"/>
                <a:cs typeface="+mn-cs"/>
              </a:defRPr>
            </a:pPr>
            <a:endParaRPr lang="en-US"/>
          </a:p>
        </c:txPr>
        <c:crossAx val="11712839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6A9C16-14E1-2F4D-BC9F-EDA3C6F0757E}" type="datetimeFigureOut">
              <a:rPr lang="en-US" smtClean="0"/>
              <a:t>5/29/26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80D88-6E09-F54B-A012-A6123FEF5486}" type="slidenum">
              <a:rPr lang="en-US" smtClean="0"/>
              <a:t>‹#›</a:t>
            </a:fld>
            <a:endParaRPr lang="en-US"/>
          </a:p>
        </p:txBody>
      </p:sp>
    </p:spTree>
    <p:extLst>
      <p:ext uri="{BB962C8B-B14F-4D97-AF65-F5344CB8AC3E}">
        <p14:creationId xmlns:p14="http://schemas.microsoft.com/office/powerpoint/2010/main" val="3523092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lnt.org/our-work/subaru-leave-no-trace-team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LNT.org/our-work/protecting-parks/hot-spots"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Bienvenidos</a:t>
            </a:r>
            <a:r>
              <a:rPr lang="en-US"/>
              <a:t> a Leave No Trace. </a:t>
            </a:r>
            <a:r>
              <a:rPr lang="en-US" b="1" i="1" err="1"/>
              <a:t>Preséntense</a:t>
            </a:r>
            <a:r>
              <a:rPr lang="en-US" b="1" i="1"/>
              <a:t>, y </a:t>
            </a:r>
            <a:r>
              <a:rPr lang="en-US" b="1" i="1" err="1"/>
              <a:t>digan</a:t>
            </a:r>
            <a:r>
              <a:rPr lang="en-US" b="1" i="1"/>
              <a:t> </a:t>
            </a:r>
            <a:r>
              <a:rPr lang="en-US" b="1" i="1" err="1"/>
              <a:t>cuál</a:t>
            </a:r>
            <a:r>
              <a:rPr lang="en-US" b="1" i="1"/>
              <a:t> es </a:t>
            </a:r>
            <a:r>
              <a:rPr lang="en-US" b="1" i="1" err="1"/>
              <a:t>su</a:t>
            </a:r>
            <a:r>
              <a:rPr lang="en-US" b="1" i="1"/>
              <a:t> </a:t>
            </a:r>
            <a:r>
              <a:rPr lang="en-US" b="1" i="1" err="1"/>
              <a:t>rol</a:t>
            </a:r>
            <a:r>
              <a:rPr lang="en-US" b="1" i="1"/>
              <a:t> </a:t>
            </a:r>
            <a:r>
              <a:rPr lang="en-US" b="1" i="1" err="1"/>
              <a:t>en</a:t>
            </a:r>
            <a:r>
              <a:rPr lang="en-US" b="1" i="1"/>
              <a:t> </a:t>
            </a:r>
            <a:r>
              <a:rPr lang="en-US" b="1" i="1" err="1"/>
              <a:t>relación</a:t>
            </a:r>
            <a:r>
              <a:rPr lang="en-US" b="1" i="1"/>
              <a:t> a Leave No Trace. </a:t>
            </a:r>
            <a:r>
              <a:rPr lang="en-US" b="1" i="1" err="1"/>
              <a:t>Incluyan</a:t>
            </a:r>
            <a:r>
              <a:rPr lang="en-US" b="1" i="1"/>
              <a:t> un </a:t>
            </a:r>
            <a:r>
              <a:rPr lang="en-US" b="1" i="1" err="1"/>
              <a:t>reconocimiento</a:t>
            </a:r>
            <a:r>
              <a:rPr lang="en-US" b="1" i="1"/>
              <a:t> </a:t>
            </a:r>
            <a:r>
              <a:rPr lang="en-US" b="1" i="1" err="1"/>
              <a:t>sobre</a:t>
            </a:r>
            <a:r>
              <a:rPr lang="en-US" b="1" i="1"/>
              <a:t> </a:t>
            </a:r>
            <a:r>
              <a:rPr lang="en-US" b="1" i="1" err="1"/>
              <a:t>el</a:t>
            </a:r>
            <a:r>
              <a:rPr lang="en-US" b="1" i="1"/>
              <a:t> </a:t>
            </a:r>
            <a:r>
              <a:rPr lang="en-US" b="1" i="1" err="1"/>
              <a:t>territorio</a:t>
            </a:r>
            <a:r>
              <a:rPr lang="en-US" b="1" i="1"/>
              <a:t> </a:t>
            </a:r>
            <a:r>
              <a:rPr lang="en-US" b="1" i="1" err="1"/>
              <a:t>si</a:t>
            </a:r>
            <a:r>
              <a:rPr lang="en-US" b="1" i="1"/>
              <a:t> es </a:t>
            </a:r>
            <a:r>
              <a:rPr lang="en-US" b="1" i="1" err="1"/>
              <a:t>aplicable</a:t>
            </a:r>
            <a:r>
              <a:rPr lang="en-US" b="1" i="1"/>
              <a:t>.</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6264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Estos</a:t>
            </a:r>
            <a:r>
              <a:rPr lang="en-US"/>
              <a:t> </a:t>
            </a:r>
            <a:r>
              <a:rPr lang="en-US" err="1"/>
              <a:t>principios</a:t>
            </a:r>
            <a:r>
              <a:rPr lang="en-US"/>
              <a:t> </a:t>
            </a:r>
            <a:r>
              <a:rPr lang="en-US" err="1"/>
              <a:t>proporcionan</a:t>
            </a:r>
            <a:r>
              <a:rPr lang="en-US"/>
              <a:t> un </a:t>
            </a:r>
            <a:r>
              <a:rPr lang="en-US" err="1"/>
              <a:t>marco</a:t>
            </a:r>
            <a:r>
              <a:rPr lang="en-US"/>
              <a:t> simple y a la </a:t>
            </a:r>
            <a:r>
              <a:rPr lang="en-US" err="1"/>
              <a:t>vez</a:t>
            </a:r>
            <a:r>
              <a:rPr lang="en-US"/>
              <a:t> </a:t>
            </a:r>
            <a:r>
              <a:rPr lang="en-US" err="1"/>
              <a:t>efectivo</a:t>
            </a:r>
            <a:r>
              <a:rPr lang="en-US"/>
              <a:t> para minimizar </a:t>
            </a:r>
            <a:r>
              <a:rPr lang="en-US" err="1"/>
              <a:t>nuestro</a:t>
            </a:r>
            <a:r>
              <a:rPr lang="en-US"/>
              <a:t> </a:t>
            </a:r>
            <a:r>
              <a:rPr lang="en-US" err="1"/>
              <a:t>impacto</a:t>
            </a:r>
            <a:r>
              <a:rPr lang="en-US"/>
              <a:t> </a:t>
            </a:r>
            <a:r>
              <a:rPr lang="en-US" err="1"/>
              <a:t>sobre</a:t>
            </a:r>
            <a:r>
              <a:rPr lang="en-US"/>
              <a:t> </a:t>
            </a:r>
            <a:r>
              <a:rPr lang="en-US" err="1"/>
              <a:t>el</a:t>
            </a:r>
            <a:r>
              <a:rPr lang="en-US"/>
              <a:t> </a:t>
            </a:r>
            <a:r>
              <a:rPr lang="en-US" err="1"/>
              <a:t>ambiente</a:t>
            </a:r>
            <a:r>
              <a:rPr lang="en-US"/>
              <a:t> natural.</a:t>
            </a:r>
          </a:p>
          <a:p>
            <a:endParaRPr lang="en-US">
              <a:cs typeface="+mn-lt"/>
            </a:endParaRPr>
          </a:p>
          <a:p>
            <a:r>
              <a:rPr lang="en-US"/>
              <a:t>Sea que </a:t>
            </a:r>
            <a:r>
              <a:rPr lang="en-US" err="1"/>
              <a:t>estén</a:t>
            </a:r>
            <a:r>
              <a:rPr lang="en-US"/>
              <a:t> </a:t>
            </a:r>
            <a:r>
              <a:rPr lang="en-US" err="1"/>
              <a:t>caminando</a:t>
            </a:r>
            <a:r>
              <a:rPr lang="en-US"/>
              <a:t>, </a:t>
            </a:r>
            <a:r>
              <a:rPr lang="en-US" err="1"/>
              <a:t>acampando</a:t>
            </a:r>
            <a:r>
              <a:rPr lang="en-US"/>
              <a:t>, o </a:t>
            </a:r>
            <a:r>
              <a:rPr lang="en-US" err="1"/>
              <a:t>disfrutando</a:t>
            </a:r>
            <a:r>
              <a:rPr lang="en-US"/>
              <a:t> de </a:t>
            </a:r>
            <a:r>
              <a:rPr lang="en-US" err="1"/>
              <a:t>cualquier</a:t>
            </a:r>
            <a:r>
              <a:rPr lang="en-US"/>
              <a:t> </a:t>
            </a:r>
            <a:r>
              <a:rPr lang="en-US" err="1"/>
              <a:t>actividad</a:t>
            </a:r>
            <a:r>
              <a:rPr lang="en-US"/>
              <a:t> al </a:t>
            </a:r>
            <a:r>
              <a:rPr lang="en-US" err="1"/>
              <a:t>aire</a:t>
            </a:r>
            <a:r>
              <a:rPr lang="en-US"/>
              <a:t> libre, </a:t>
            </a:r>
            <a:r>
              <a:rPr lang="en-US" err="1"/>
              <a:t>estos</a:t>
            </a:r>
            <a:r>
              <a:rPr lang="en-US"/>
              <a:t> </a:t>
            </a:r>
            <a:r>
              <a:rPr lang="en-US" err="1"/>
              <a:t>principios</a:t>
            </a:r>
            <a:r>
              <a:rPr lang="en-US"/>
              <a:t> </a:t>
            </a:r>
            <a:r>
              <a:rPr lang="en-US" err="1"/>
              <a:t>ayudan</a:t>
            </a:r>
            <a:r>
              <a:rPr lang="en-US"/>
              <a:t> a </a:t>
            </a:r>
            <a:r>
              <a:rPr lang="en-US" err="1"/>
              <a:t>asegurar</a:t>
            </a:r>
            <a:r>
              <a:rPr lang="en-US"/>
              <a:t> que </a:t>
            </a:r>
            <a:r>
              <a:rPr lang="en-US" err="1"/>
              <a:t>nuestros</a:t>
            </a:r>
            <a:r>
              <a:rPr lang="en-US"/>
              <a:t> </a:t>
            </a:r>
            <a:r>
              <a:rPr lang="en-US" err="1"/>
              <a:t>hermosos</a:t>
            </a:r>
            <a:r>
              <a:rPr lang="en-US"/>
              <a:t> </a:t>
            </a:r>
            <a:r>
              <a:rPr lang="en-US" err="1"/>
              <a:t>espacios</a:t>
            </a:r>
            <a:r>
              <a:rPr lang="en-US"/>
              <a:t> naturales </a:t>
            </a:r>
            <a:r>
              <a:rPr lang="en-US" err="1"/>
              <a:t>permanezcan</a:t>
            </a:r>
            <a:r>
              <a:rPr lang="en-US"/>
              <a:t> </a:t>
            </a:r>
            <a:r>
              <a:rPr lang="en-US" err="1"/>
              <a:t>intactos</a:t>
            </a:r>
            <a:r>
              <a:rPr lang="en-US"/>
              <a:t> para las </a:t>
            </a:r>
            <a:r>
              <a:rPr lang="en-US" err="1"/>
              <a:t>futuras</a:t>
            </a:r>
            <a:r>
              <a:rPr lang="en-US"/>
              <a:t> </a:t>
            </a:r>
            <a:r>
              <a:rPr lang="en-US" err="1"/>
              <a:t>generaciones</a:t>
            </a:r>
            <a:r>
              <a:rPr lang="en-US"/>
              <a:t>.</a:t>
            </a:r>
          </a:p>
          <a:p>
            <a:endParaRPr lang="en-US">
              <a:cs typeface="+mn-lt"/>
            </a:endParaRPr>
          </a:p>
          <a:p>
            <a:r>
              <a:rPr lang="en-US" err="1"/>
              <a:t>Siguiendo</a:t>
            </a:r>
            <a:r>
              <a:rPr lang="en-US"/>
              <a:t> </a:t>
            </a:r>
            <a:r>
              <a:rPr lang="en-US" err="1"/>
              <a:t>estos</a:t>
            </a:r>
            <a:r>
              <a:rPr lang="en-US"/>
              <a:t> </a:t>
            </a:r>
            <a:r>
              <a:rPr lang="en-US" err="1"/>
              <a:t>lineamientos</a:t>
            </a:r>
            <a:r>
              <a:rPr lang="en-US"/>
              <a:t>, </a:t>
            </a:r>
            <a:r>
              <a:rPr lang="en-US" err="1"/>
              <a:t>todos</a:t>
            </a:r>
            <a:r>
              <a:rPr lang="en-US"/>
              <a:t> </a:t>
            </a:r>
            <a:r>
              <a:rPr lang="en-US" err="1"/>
              <a:t>podemos</a:t>
            </a:r>
            <a:r>
              <a:rPr lang="en-US"/>
              <a:t> </a:t>
            </a:r>
            <a:r>
              <a:rPr lang="en-US" err="1"/>
              <a:t>contribuir</a:t>
            </a:r>
            <a:r>
              <a:rPr lang="en-US"/>
              <a:t> a la </a:t>
            </a:r>
            <a:r>
              <a:rPr lang="en-US" err="1"/>
              <a:t>preservación</a:t>
            </a:r>
            <a:r>
              <a:rPr lang="en-US"/>
              <a:t> de </a:t>
            </a:r>
            <a:r>
              <a:rPr lang="en-US" err="1"/>
              <a:t>nuestros</a:t>
            </a:r>
            <a:r>
              <a:rPr lang="en-US"/>
              <a:t> </a:t>
            </a:r>
            <a:r>
              <a:rPr lang="en-US" err="1"/>
              <a:t>lugares</a:t>
            </a:r>
            <a:r>
              <a:rPr lang="en-US"/>
              <a:t> </a:t>
            </a:r>
            <a:r>
              <a:rPr lang="en-US" err="1"/>
              <a:t>silvestres</a:t>
            </a:r>
            <a:r>
              <a:rPr lang="en-US"/>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8293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 </a:t>
            </a:r>
            <a:r>
              <a:rPr lang="en-US" err="1"/>
              <a:t>planificación</a:t>
            </a:r>
            <a:r>
              <a:rPr lang="en-US"/>
              <a:t> </a:t>
            </a:r>
            <a:r>
              <a:rPr lang="en-US" err="1"/>
              <a:t>efectiva</a:t>
            </a:r>
            <a:r>
              <a:rPr lang="en-US"/>
              <a:t> no </a:t>
            </a:r>
            <a:r>
              <a:rPr lang="en-US" err="1"/>
              <a:t>solamente</a:t>
            </a:r>
            <a:r>
              <a:rPr lang="en-US"/>
              <a:t> </a:t>
            </a:r>
            <a:r>
              <a:rPr lang="en-US" err="1"/>
              <a:t>contribuye</a:t>
            </a:r>
            <a:r>
              <a:rPr lang="en-US"/>
              <a:t> a </a:t>
            </a:r>
            <a:r>
              <a:rPr lang="en-US" err="1"/>
              <a:t>tu</a:t>
            </a:r>
            <a:r>
              <a:rPr lang="en-US"/>
              <a:t> </a:t>
            </a:r>
            <a:r>
              <a:rPr lang="en-US" err="1"/>
              <a:t>seguridad</a:t>
            </a:r>
            <a:r>
              <a:rPr lang="en-US"/>
              <a:t>, </a:t>
            </a:r>
            <a:r>
              <a:rPr lang="en-US" err="1"/>
              <a:t>sino</a:t>
            </a:r>
            <a:r>
              <a:rPr lang="en-US"/>
              <a:t> que también </a:t>
            </a:r>
            <a:r>
              <a:rPr lang="en-US" err="1"/>
              <a:t>minimiza</a:t>
            </a:r>
            <a:r>
              <a:rPr lang="en-US"/>
              <a:t> </a:t>
            </a:r>
            <a:r>
              <a:rPr lang="en-US" err="1"/>
              <a:t>tu</a:t>
            </a:r>
            <a:r>
              <a:rPr lang="en-US"/>
              <a:t> </a:t>
            </a:r>
            <a:r>
              <a:rPr lang="en-US" err="1"/>
              <a:t>impacto</a:t>
            </a:r>
            <a:r>
              <a:rPr lang="en-US"/>
              <a:t> </a:t>
            </a:r>
            <a:r>
              <a:rPr lang="en-US" err="1"/>
              <a:t>sobre</a:t>
            </a:r>
            <a:r>
              <a:rPr lang="en-US"/>
              <a:t> </a:t>
            </a:r>
            <a:r>
              <a:rPr lang="en-US" err="1"/>
              <a:t>el</a:t>
            </a:r>
            <a:r>
              <a:rPr lang="en-US"/>
              <a:t> </a:t>
            </a:r>
            <a:r>
              <a:rPr lang="en-US" err="1"/>
              <a:t>ambiente</a:t>
            </a:r>
            <a:r>
              <a:rPr lang="en-US"/>
              <a:t>. </a:t>
            </a:r>
            <a:r>
              <a:rPr lang="en-US" err="1"/>
              <a:t>Mencioná</a:t>
            </a:r>
            <a:r>
              <a:rPr lang="en-US"/>
              <a:t> las </a:t>
            </a:r>
            <a:r>
              <a:rPr lang="en-US" err="1"/>
              <a:t>ventajas</a:t>
            </a:r>
            <a:r>
              <a:rPr lang="en-US"/>
              <a:t> de las </a:t>
            </a:r>
            <a:r>
              <a:rPr lang="en-US" err="1"/>
              <a:t>fuentes</a:t>
            </a:r>
            <a:r>
              <a:rPr lang="en-US"/>
              <a:t> de </a:t>
            </a:r>
            <a:r>
              <a:rPr lang="en-US" err="1"/>
              <a:t>información</a:t>
            </a:r>
            <a:r>
              <a:rPr lang="en-US"/>
              <a:t> no-</a:t>
            </a:r>
            <a:r>
              <a:rPr lang="en-US" err="1"/>
              <a:t>digitales</a:t>
            </a:r>
            <a:r>
              <a:rPr lang="en-US"/>
              <a:t> y offline, </a:t>
            </a:r>
            <a:r>
              <a:rPr lang="en-US" err="1"/>
              <a:t>como</a:t>
            </a:r>
            <a:r>
              <a:rPr lang="en-US"/>
              <a:t> </a:t>
            </a:r>
            <a:r>
              <a:rPr lang="en-US" err="1"/>
              <a:t>los</a:t>
            </a:r>
            <a:r>
              <a:rPr lang="en-US"/>
              <a:t> </a:t>
            </a:r>
            <a:r>
              <a:rPr lang="en-US" err="1"/>
              <a:t>mapas</a:t>
            </a:r>
            <a:r>
              <a:rPr lang="en-US"/>
              <a:t> de </a:t>
            </a:r>
            <a:r>
              <a:rPr lang="en-US" err="1"/>
              <a:t>papel</a:t>
            </a:r>
            <a:r>
              <a:rPr lang="en-US"/>
              <a:t>.</a:t>
            </a:r>
          </a:p>
          <a:p>
            <a:endParaRPr lang="en-US">
              <a:cs typeface="+mn-lt"/>
            </a:endParaRPr>
          </a:p>
          <a:p>
            <a:r>
              <a:rPr lang="en-US" b="1" err="1"/>
              <a:t>Informate</a:t>
            </a:r>
            <a:r>
              <a:rPr lang="en-US" b="1"/>
              <a:t> </a:t>
            </a:r>
            <a:r>
              <a:rPr lang="en-US" b="1" err="1"/>
              <a:t>sobre</a:t>
            </a:r>
            <a:r>
              <a:rPr lang="en-US" b="1"/>
              <a:t> </a:t>
            </a:r>
            <a:r>
              <a:rPr lang="en-US" b="1" err="1"/>
              <a:t>el</a:t>
            </a:r>
            <a:r>
              <a:rPr lang="en-US" b="1"/>
              <a:t> </a:t>
            </a:r>
            <a:r>
              <a:rPr lang="en-US" b="1" err="1"/>
              <a:t>Área</a:t>
            </a:r>
            <a:r>
              <a:rPr lang="en-US" b="1"/>
              <a:t> que </a:t>
            </a:r>
            <a:r>
              <a:rPr lang="en-US" b="1" err="1"/>
              <a:t>planeás</a:t>
            </a:r>
            <a:r>
              <a:rPr lang="en-US" b="1"/>
              <a:t> </a:t>
            </a:r>
            <a:r>
              <a:rPr lang="en-US" b="1" err="1"/>
              <a:t>visitar</a:t>
            </a:r>
            <a:r>
              <a:rPr lang="en-US" b="1"/>
              <a:t>:</a:t>
            </a:r>
            <a:endParaRPr lang="en-US"/>
          </a:p>
          <a:p>
            <a:pPr marL="171450" indent="-171450">
              <a:buFont typeface="Arial"/>
              <a:buChar char="•"/>
            </a:pPr>
            <a:r>
              <a:rPr lang="en-US" err="1"/>
              <a:t>Empezá</a:t>
            </a:r>
            <a:r>
              <a:rPr lang="en-US"/>
              <a:t> </a:t>
            </a:r>
            <a:r>
              <a:rPr lang="en-US" err="1"/>
              <a:t>por</a:t>
            </a:r>
            <a:r>
              <a:rPr lang="en-US"/>
              <a:t> </a:t>
            </a:r>
            <a:r>
              <a:rPr lang="en-US" err="1"/>
              <a:t>investigar</a:t>
            </a:r>
            <a:r>
              <a:rPr lang="en-US"/>
              <a:t> </a:t>
            </a:r>
            <a:r>
              <a:rPr lang="en-US" err="1"/>
              <a:t>sobre</a:t>
            </a:r>
            <a:r>
              <a:rPr lang="en-US"/>
              <a:t> </a:t>
            </a:r>
            <a:r>
              <a:rPr lang="en-US" err="1"/>
              <a:t>el</a:t>
            </a:r>
            <a:r>
              <a:rPr lang="en-US"/>
              <a:t> </a:t>
            </a:r>
            <a:r>
              <a:rPr lang="en-US" err="1"/>
              <a:t>destino</a:t>
            </a:r>
            <a:r>
              <a:rPr lang="en-US"/>
              <a:t> al que vas a </a:t>
            </a:r>
            <a:r>
              <a:rPr lang="en-US" err="1"/>
              <a:t>ir.</a:t>
            </a:r>
            <a:r>
              <a:rPr lang="en-US"/>
              <a:t> </a:t>
            </a:r>
            <a:r>
              <a:rPr lang="en-US" err="1"/>
              <a:t>Conocé</a:t>
            </a:r>
            <a:r>
              <a:rPr lang="en-US"/>
              <a:t> </a:t>
            </a:r>
            <a:r>
              <a:rPr lang="en-US" err="1"/>
              <a:t>el</a:t>
            </a:r>
            <a:r>
              <a:rPr lang="en-US"/>
              <a:t> </a:t>
            </a:r>
            <a:r>
              <a:rPr lang="en-US" err="1"/>
              <a:t>terreno</a:t>
            </a:r>
            <a:r>
              <a:rPr lang="en-US"/>
              <a:t>, las </a:t>
            </a:r>
            <a:r>
              <a:rPr lang="en-US" err="1"/>
              <a:t>condiciones</a:t>
            </a:r>
            <a:r>
              <a:rPr lang="en-US"/>
              <a:t> </a:t>
            </a:r>
            <a:r>
              <a:rPr lang="en-US" err="1"/>
              <a:t>climáticas</a:t>
            </a:r>
            <a:r>
              <a:rPr lang="en-US"/>
              <a:t>, y </a:t>
            </a:r>
            <a:r>
              <a:rPr lang="en-US" err="1"/>
              <a:t>los</a:t>
            </a:r>
            <a:r>
              <a:rPr lang="en-US"/>
              <a:t> </a:t>
            </a:r>
            <a:r>
              <a:rPr lang="en-US" err="1"/>
              <a:t>tipos</a:t>
            </a:r>
            <a:r>
              <a:rPr lang="en-US"/>
              <a:t> de </a:t>
            </a:r>
            <a:r>
              <a:rPr lang="en-US" err="1"/>
              <a:t>actividades</a:t>
            </a:r>
            <a:r>
              <a:rPr lang="en-US"/>
              <a:t> </a:t>
            </a:r>
            <a:r>
              <a:rPr lang="en-US" err="1"/>
              <a:t>permitidas</a:t>
            </a:r>
            <a:r>
              <a:rPr lang="en-US"/>
              <a:t> </a:t>
            </a:r>
            <a:r>
              <a:rPr lang="en-US" err="1"/>
              <a:t>en</a:t>
            </a:r>
            <a:r>
              <a:rPr lang="en-US"/>
              <a:t> </a:t>
            </a:r>
            <a:r>
              <a:rPr lang="en-US" err="1"/>
              <a:t>el</a:t>
            </a:r>
            <a:r>
              <a:rPr lang="en-US"/>
              <a:t> </a:t>
            </a:r>
            <a:r>
              <a:rPr lang="en-US" err="1"/>
              <a:t>área</a:t>
            </a:r>
            <a:r>
              <a:rPr lang="en-US"/>
              <a:t>.</a:t>
            </a:r>
          </a:p>
          <a:p>
            <a:pPr marL="171450" indent="-171450">
              <a:buFont typeface="Arial"/>
              <a:buChar char="•"/>
            </a:pPr>
            <a:r>
              <a:rPr lang="en-US" err="1"/>
              <a:t>Chequeá</a:t>
            </a:r>
            <a:r>
              <a:rPr lang="en-US"/>
              <a:t> las </a:t>
            </a:r>
            <a:r>
              <a:rPr lang="en-US" err="1"/>
              <a:t>regulaciones</a:t>
            </a:r>
            <a:r>
              <a:rPr lang="en-US"/>
              <a:t> o </a:t>
            </a:r>
            <a:r>
              <a:rPr lang="en-US" err="1"/>
              <a:t>lineamientos</a:t>
            </a:r>
            <a:r>
              <a:rPr lang="en-US"/>
              <a:t> </a:t>
            </a:r>
            <a:r>
              <a:rPr lang="en-US" err="1"/>
              <a:t>específicos</a:t>
            </a:r>
            <a:r>
              <a:rPr lang="en-US"/>
              <a:t> </a:t>
            </a:r>
            <a:r>
              <a:rPr lang="en-US" err="1"/>
              <a:t>proporcionados</a:t>
            </a:r>
            <a:r>
              <a:rPr lang="en-US"/>
              <a:t> </a:t>
            </a:r>
            <a:r>
              <a:rPr lang="en-US" err="1"/>
              <a:t>por</a:t>
            </a:r>
            <a:r>
              <a:rPr lang="en-US"/>
              <a:t> </a:t>
            </a:r>
            <a:r>
              <a:rPr lang="en-US" err="1"/>
              <a:t>los</a:t>
            </a:r>
            <a:r>
              <a:rPr lang="en-US"/>
              <a:t> </a:t>
            </a:r>
            <a:r>
              <a:rPr lang="en-US" err="1"/>
              <a:t>servicios</a:t>
            </a:r>
            <a:r>
              <a:rPr lang="en-US"/>
              <a:t> de </a:t>
            </a:r>
            <a:r>
              <a:rPr lang="en-US" err="1"/>
              <a:t>parques</a:t>
            </a:r>
            <a:r>
              <a:rPr lang="en-US"/>
              <a:t> o las </a:t>
            </a:r>
            <a:r>
              <a:rPr lang="en-US" err="1"/>
              <a:t>autoridades</a:t>
            </a:r>
            <a:r>
              <a:rPr lang="en-US"/>
              <a:t> que </a:t>
            </a:r>
            <a:r>
              <a:rPr lang="en-US" err="1"/>
              <a:t>administran</a:t>
            </a:r>
            <a:r>
              <a:rPr lang="en-US"/>
              <a:t> </a:t>
            </a:r>
            <a:r>
              <a:rPr lang="en-US" err="1"/>
              <a:t>el</a:t>
            </a:r>
            <a:r>
              <a:rPr lang="en-US"/>
              <a:t> </a:t>
            </a:r>
            <a:r>
              <a:rPr lang="en-US" err="1"/>
              <a:t>área</a:t>
            </a:r>
            <a:r>
              <a:rPr lang="en-US"/>
              <a:t>. </a:t>
            </a:r>
            <a:r>
              <a:rPr lang="en-US" err="1"/>
              <a:t>Esto</a:t>
            </a:r>
            <a:r>
              <a:rPr lang="en-US"/>
              <a:t> </a:t>
            </a:r>
            <a:r>
              <a:rPr lang="en-US" err="1"/>
              <a:t>puede</a:t>
            </a:r>
            <a:r>
              <a:rPr lang="en-US"/>
              <a:t> </a:t>
            </a:r>
            <a:r>
              <a:rPr lang="en-US" err="1"/>
              <a:t>incluir</a:t>
            </a:r>
            <a:r>
              <a:rPr lang="en-US"/>
              <a:t> </a:t>
            </a:r>
            <a:r>
              <a:rPr lang="en-US" err="1"/>
              <a:t>información</a:t>
            </a:r>
            <a:r>
              <a:rPr lang="en-US"/>
              <a:t> </a:t>
            </a:r>
            <a:r>
              <a:rPr lang="en-US" err="1"/>
              <a:t>sobre</a:t>
            </a:r>
            <a:r>
              <a:rPr lang="en-US"/>
              <a:t> las zonas de </a:t>
            </a:r>
            <a:r>
              <a:rPr lang="en-US" err="1"/>
              <a:t>acampe</a:t>
            </a:r>
            <a:r>
              <a:rPr lang="en-US"/>
              <a:t>, las </a:t>
            </a:r>
            <a:r>
              <a:rPr lang="en-US" err="1"/>
              <a:t>restricciones</a:t>
            </a:r>
            <a:r>
              <a:rPr lang="en-US"/>
              <a:t> </a:t>
            </a:r>
            <a:r>
              <a:rPr lang="en-US" err="1"/>
              <a:t>relativas</a:t>
            </a:r>
            <a:r>
              <a:rPr lang="en-US"/>
              <a:t> al </a:t>
            </a:r>
            <a:r>
              <a:rPr lang="en-US" err="1"/>
              <a:t>fuego</a:t>
            </a:r>
            <a:r>
              <a:rPr lang="en-US"/>
              <a:t>, o habitats </a:t>
            </a:r>
            <a:r>
              <a:rPr lang="en-US" err="1"/>
              <a:t>sensibles</a:t>
            </a:r>
            <a:r>
              <a:rPr lang="en-US"/>
              <a:t>.</a:t>
            </a:r>
            <a:br>
              <a:rPr lang="en-US">
                <a:cs typeface="+mn-lt"/>
              </a:rPr>
            </a:br>
            <a:endParaRPr lang="en-US"/>
          </a:p>
          <a:p>
            <a:r>
              <a:rPr lang="en-US" b="1"/>
              <a:t>Preparate para </a:t>
            </a:r>
            <a:r>
              <a:rPr lang="en-US" b="1" err="1"/>
              <a:t>el</a:t>
            </a:r>
            <a:r>
              <a:rPr lang="en-US" b="1"/>
              <a:t> </a:t>
            </a:r>
            <a:r>
              <a:rPr lang="en-US" b="1" err="1"/>
              <a:t>Clima</a:t>
            </a:r>
            <a:r>
              <a:rPr lang="en-US" b="1"/>
              <a:t>:</a:t>
            </a:r>
            <a:endParaRPr lang="en-US"/>
          </a:p>
          <a:p>
            <a:pPr marL="171450" indent="-171450">
              <a:buFont typeface="Arial"/>
              <a:buChar char="•"/>
            </a:pPr>
            <a:r>
              <a:rPr lang="en-US"/>
              <a:t>El </a:t>
            </a:r>
            <a:r>
              <a:rPr lang="en-US" err="1"/>
              <a:t>clima</a:t>
            </a:r>
            <a:r>
              <a:rPr lang="en-US"/>
              <a:t> </a:t>
            </a:r>
            <a:r>
              <a:rPr lang="en-US" err="1"/>
              <a:t>puede</a:t>
            </a:r>
            <a:r>
              <a:rPr lang="en-US"/>
              <a:t> </a:t>
            </a:r>
            <a:r>
              <a:rPr lang="en-US" err="1"/>
              <a:t>cambiar</a:t>
            </a:r>
            <a:r>
              <a:rPr lang="en-US"/>
              <a:t> </a:t>
            </a:r>
            <a:r>
              <a:rPr lang="en-US" err="1"/>
              <a:t>rápidamente</a:t>
            </a:r>
            <a:r>
              <a:rPr lang="en-US"/>
              <a:t>, </a:t>
            </a:r>
            <a:r>
              <a:rPr lang="en-US" err="1"/>
              <a:t>especialmente</a:t>
            </a:r>
            <a:r>
              <a:rPr lang="en-US"/>
              <a:t> </a:t>
            </a:r>
            <a:r>
              <a:rPr lang="en-US" err="1"/>
              <a:t>en</a:t>
            </a:r>
            <a:r>
              <a:rPr lang="en-US"/>
              <a:t> </a:t>
            </a:r>
            <a:r>
              <a:rPr lang="en-US" err="1"/>
              <a:t>áreas</a:t>
            </a:r>
            <a:r>
              <a:rPr lang="en-US"/>
              <a:t> </a:t>
            </a:r>
            <a:r>
              <a:rPr lang="en-US" err="1"/>
              <a:t>montañosas</a:t>
            </a:r>
            <a:r>
              <a:rPr lang="en-US"/>
              <a:t> o </a:t>
            </a:r>
            <a:r>
              <a:rPr lang="en-US" err="1"/>
              <a:t>remotas</a:t>
            </a:r>
            <a:r>
              <a:rPr lang="en-US"/>
              <a:t>. </a:t>
            </a:r>
            <a:r>
              <a:rPr lang="en-US" err="1"/>
              <a:t>Chequeá</a:t>
            </a:r>
            <a:r>
              <a:rPr lang="en-US"/>
              <a:t> </a:t>
            </a:r>
            <a:r>
              <a:rPr lang="en-US" err="1"/>
              <a:t>el</a:t>
            </a:r>
            <a:r>
              <a:rPr lang="en-US"/>
              <a:t> </a:t>
            </a:r>
            <a:r>
              <a:rPr lang="en-US" err="1"/>
              <a:t>pronóstico</a:t>
            </a:r>
            <a:r>
              <a:rPr lang="en-US"/>
              <a:t> antes de </a:t>
            </a:r>
            <a:r>
              <a:rPr lang="en-US" err="1"/>
              <a:t>salir</a:t>
            </a:r>
            <a:r>
              <a:rPr lang="en-US"/>
              <a:t>, y estate </a:t>
            </a:r>
            <a:r>
              <a:rPr lang="en-US" err="1"/>
              <a:t>preparado</a:t>
            </a:r>
            <a:r>
              <a:rPr lang="en-US"/>
              <a:t> para </a:t>
            </a:r>
            <a:r>
              <a:rPr lang="en-US" err="1"/>
              <a:t>cambios</a:t>
            </a:r>
            <a:r>
              <a:rPr lang="en-US"/>
              <a:t> </a:t>
            </a:r>
            <a:r>
              <a:rPr lang="en-US" err="1"/>
              <a:t>inesperados</a:t>
            </a:r>
            <a:r>
              <a:rPr lang="en-US"/>
              <a:t>.</a:t>
            </a:r>
          </a:p>
          <a:p>
            <a:pPr marL="171450" indent="-171450">
              <a:buFont typeface="Arial"/>
              <a:buChar char="•"/>
            </a:pPr>
            <a:r>
              <a:rPr lang="en-US" err="1"/>
              <a:t>Llevá</a:t>
            </a:r>
            <a:r>
              <a:rPr lang="en-US"/>
              <a:t> </a:t>
            </a:r>
            <a:r>
              <a:rPr lang="en-US" err="1"/>
              <a:t>ropa</a:t>
            </a:r>
            <a:r>
              <a:rPr lang="en-US"/>
              <a:t> y </a:t>
            </a:r>
            <a:r>
              <a:rPr lang="en-US" err="1"/>
              <a:t>equipo</a:t>
            </a:r>
            <a:r>
              <a:rPr lang="en-US"/>
              <a:t> que </a:t>
            </a:r>
            <a:r>
              <a:rPr lang="en-US" err="1"/>
              <a:t>te</a:t>
            </a:r>
            <a:r>
              <a:rPr lang="en-US"/>
              <a:t> </a:t>
            </a:r>
            <a:r>
              <a:rPr lang="en-US" err="1"/>
              <a:t>permita</a:t>
            </a:r>
            <a:r>
              <a:rPr lang="en-US"/>
              <a:t> </a:t>
            </a:r>
            <a:r>
              <a:rPr lang="en-US" err="1"/>
              <a:t>vértelas</a:t>
            </a:r>
            <a:r>
              <a:rPr lang="en-US"/>
              <a:t> con las </a:t>
            </a:r>
            <a:r>
              <a:rPr lang="en-US" err="1"/>
              <a:t>peores</a:t>
            </a:r>
            <a:r>
              <a:rPr lang="en-US"/>
              <a:t> </a:t>
            </a:r>
            <a:r>
              <a:rPr lang="en-US" err="1"/>
              <a:t>condiciones</a:t>
            </a:r>
            <a:r>
              <a:rPr lang="en-US"/>
              <a:t> </a:t>
            </a:r>
            <a:r>
              <a:rPr lang="en-US" err="1"/>
              <a:t>posibles</a:t>
            </a:r>
            <a:r>
              <a:rPr lang="en-US"/>
              <a:t> que </a:t>
            </a:r>
            <a:r>
              <a:rPr lang="en-US" err="1"/>
              <a:t>podrías</a:t>
            </a:r>
            <a:r>
              <a:rPr lang="en-US"/>
              <a:t> </a:t>
            </a:r>
            <a:r>
              <a:rPr lang="en-US" err="1"/>
              <a:t>encontrar</a:t>
            </a:r>
            <a:r>
              <a:rPr lang="en-US"/>
              <a:t>.</a:t>
            </a:r>
          </a:p>
          <a:p>
            <a:endParaRPr lang="en-US">
              <a:cs typeface="+mn-lt"/>
            </a:endParaRPr>
          </a:p>
          <a:p>
            <a:r>
              <a:rPr lang="en-US" b="1" err="1"/>
              <a:t>Empacá</a:t>
            </a:r>
            <a:r>
              <a:rPr lang="en-US" b="1"/>
              <a:t> </a:t>
            </a:r>
            <a:r>
              <a:rPr lang="en-US" b="1" err="1"/>
              <a:t>Apropiadamente</a:t>
            </a:r>
            <a:r>
              <a:rPr lang="en-US" b="1"/>
              <a:t>:</a:t>
            </a:r>
            <a:endParaRPr lang="en-US"/>
          </a:p>
          <a:p>
            <a:pPr marL="171450" indent="-171450">
              <a:buFont typeface="Arial"/>
              <a:buChar char="•"/>
            </a:pPr>
            <a:r>
              <a:rPr lang="en-US"/>
              <a:t>Tu </a:t>
            </a:r>
            <a:r>
              <a:rPr lang="en-US" err="1"/>
              <a:t>equipamiento</a:t>
            </a:r>
            <a:r>
              <a:rPr lang="en-US"/>
              <a:t> </a:t>
            </a:r>
            <a:r>
              <a:rPr lang="en-US" err="1"/>
              <a:t>debería</a:t>
            </a:r>
            <a:r>
              <a:rPr lang="en-US"/>
              <a:t> ser </a:t>
            </a:r>
            <a:r>
              <a:rPr lang="en-US" err="1"/>
              <a:t>apropiado</a:t>
            </a:r>
            <a:r>
              <a:rPr lang="en-US"/>
              <a:t> para </a:t>
            </a:r>
            <a:r>
              <a:rPr lang="en-US" err="1"/>
              <a:t>el</a:t>
            </a:r>
            <a:r>
              <a:rPr lang="en-US"/>
              <a:t> </a:t>
            </a:r>
            <a:r>
              <a:rPr lang="en-US" err="1"/>
              <a:t>ambiente</a:t>
            </a:r>
            <a:r>
              <a:rPr lang="en-US"/>
              <a:t> y </a:t>
            </a:r>
            <a:r>
              <a:rPr lang="en-US" err="1"/>
              <a:t>duración</a:t>
            </a:r>
            <a:r>
              <a:rPr lang="en-US"/>
              <a:t> de </a:t>
            </a:r>
            <a:r>
              <a:rPr lang="en-US" err="1"/>
              <a:t>tu</a:t>
            </a:r>
            <a:r>
              <a:rPr lang="en-US"/>
              <a:t> excursion. </a:t>
            </a:r>
            <a:r>
              <a:rPr lang="en-US" err="1"/>
              <a:t>Esto</a:t>
            </a:r>
            <a:r>
              <a:rPr lang="en-US"/>
              <a:t> </a:t>
            </a:r>
            <a:r>
              <a:rPr lang="en-US" err="1"/>
              <a:t>incluye</a:t>
            </a:r>
            <a:r>
              <a:rPr lang="en-US"/>
              <a:t> </a:t>
            </a:r>
            <a:r>
              <a:rPr lang="en-US" err="1"/>
              <a:t>herramientas</a:t>
            </a:r>
            <a:r>
              <a:rPr lang="en-US"/>
              <a:t> de </a:t>
            </a:r>
            <a:r>
              <a:rPr lang="en-US" err="1"/>
              <a:t>navegación</a:t>
            </a:r>
            <a:r>
              <a:rPr lang="en-US"/>
              <a:t>, comida y </a:t>
            </a:r>
            <a:r>
              <a:rPr lang="en-US" err="1"/>
              <a:t>agua</a:t>
            </a:r>
            <a:r>
              <a:rPr lang="en-US"/>
              <a:t> </a:t>
            </a:r>
            <a:r>
              <a:rPr lang="en-US" err="1"/>
              <a:t>suficientes</a:t>
            </a:r>
            <a:r>
              <a:rPr lang="en-US"/>
              <a:t>, y un kit de </a:t>
            </a:r>
            <a:r>
              <a:rPr lang="en-US" err="1"/>
              <a:t>primeros</a:t>
            </a:r>
            <a:r>
              <a:rPr lang="en-US"/>
              <a:t> </a:t>
            </a:r>
            <a:r>
              <a:rPr lang="en-US" err="1"/>
              <a:t>auxilios</a:t>
            </a:r>
            <a:r>
              <a:rPr lang="en-US"/>
              <a:t>.</a:t>
            </a:r>
          </a:p>
          <a:p>
            <a:pPr marL="171450" indent="-171450">
              <a:buFont typeface="Arial"/>
              <a:buChar char="•"/>
            </a:pPr>
            <a:r>
              <a:rPr lang="en-US" err="1"/>
              <a:t>Hacete</a:t>
            </a:r>
            <a:r>
              <a:rPr lang="en-US"/>
              <a:t> </a:t>
            </a:r>
            <a:r>
              <a:rPr lang="en-US" err="1"/>
              <a:t>una</a:t>
            </a:r>
            <a:r>
              <a:rPr lang="en-US"/>
              <a:t> </a:t>
            </a:r>
            <a:r>
              <a:rPr lang="en-US" err="1"/>
              <a:t>lista</a:t>
            </a:r>
            <a:r>
              <a:rPr lang="en-US"/>
              <a:t> de </a:t>
            </a:r>
            <a:r>
              <a:rPr lang="en-US" err="1"/>
              <a:t>chequeo</a:t>
            </a:r>
            <a:r>
              <a:rPr lang="en-US"/>
              <a:t> para </a:t>
            </a:r>
            <a:r>
              <a:rPr lang="en-US" err="1"/>
              <a:t>asegurarte</a:t>
            </a:r>
            <a:r>
              <a:rPr lang="en-US"/>
              <a:t> de no </a:t>
            </a:r>
            <a:r>
              <a:rPr lang="en-US" err="1"/>
              <a:t>olvidarte</a:t>
            </a:r>
            <a:r>
              <a:rPr lang="en-US"/>
              <a:t> </a:t>
            </a:r>
            <a:r>
              <a:rPr lang="en-US" err="1"/>
              <a:t>ningún</a:t>
            </a:r>
            <a:r>
              <a:rPr lang="en-US"/>
              <a:t> </a:t>
            </a:r>
            <a:r>
              <a:rPr lang="en-US" err="1"/>
              <a:t>elemento</a:t>
            </a:r>
            <a:r>
              <a:rPr lang="en-US"/>
              <a:t> </a:t>
            </a:r>
            <a:r>
              <a:rPr lang="en-US" err="1"/>
              <a:t>esencial</a:t>
            </a:r>
            <a:r>
              <a:rPr lang="en-US"/>
              <a:t>. </a:t>
            </a:r>
            <a:r>
              <a:rPr lang="en-US" err="1"/>
              <a:t>Recordá</a:t>
            </a:r>
            <a:r>
              <a:rPr lang="en-US"/>
              <a:t>, es </a:t>
            </a:r>
            <a:r>
              <a:rPr lang="en-US" err="1"/>
              <a:t>mejor</a:t>
            </a:r>
            <a:r>
              <a:rPr lang="en-US"/>
              <a:t> </a:t>
            </a:r>
            <a:r>
              <a:rPr lang="en-US" err="1"/>
              <a:t>tenerlo</a:t>
            </a:r>
            <a:r>
              <a:rPr lang="en-US"/>
              <a:t> y no </a:t>
            </a:r>
            <a:r>
              <a:rPr lang="en-US" err="1"/>
              <a:t>necesitarlo</a:t>
            </a:r>
            <a:r>
              <a:rPr lang="en-US"/>
              <a:t>, que </a:t>
            </a:r>
            <a:r>
              <a:rPr lang="en-US" err="1"/>
              <a:t>necesitarlo</a:t>
            </a:r>
            <a:r>
              <a:rPr lang="en-US"/>
              <a:t> y no </a:t>
            </a:r>
            <a:r>
              <a:rPr lang="en-US" err="1"/>
              <a:t>tenerlo</a:t>
            </a:r>
            <a:r>
              <a:rPr lang="en-US"/>
              <a:t>.</a:t>
            </a:r>
            <a:br>
              <a:rPr lang="en-US">
                <a:cs typeface="+mn-lt"/>
              </a:rPr>
            </a:br>
            <a:endParaRPr lang="en-US"/>
          </a:p>
          <a:p>
            <a:r>
              <a:rPr lang="en-US" b="1" err="1"/>
              <a:t>Conocé</a:t>
            </a:r>
            <a:r>
              <a:rPr lang="en-US" b="1"/>
              <a:t> las </a:t>
            </a:r>
            <a:r>
              <a:rPr lang="en-US" b="1" err="1"/>
              <a:t>Regulaciones</a:t>
            </a:r>
            <a:r>
              <a:rPr lang="en-US" b="1"/>
              <a:t>:</a:t>
            </a:r>
            <a:endParaRPr lang="en-US"/>
          </a:p>
          <a:p>
            <a:pPr marL="171450" indent="-171450">
              <a:buFont typeface="Arial"/>
              <a:buChar char="•"/>
            </a:pPr>
            <a:r>
              <a:rPr lang="en-US" err="1"/>
              <a:t>Familiarizate</a:t>
            </a:r>
            <a:r>
              <a:rPr lang="en-US"/>
              <a:t> con las </a:t>
            </a:r>
            <a:r>
              <a:rPr lang="en-US" err="1"/>
              <a:t>normas</a:t>
            </a:r>
            <a:r>
              <a:rPr lang="en-US"/>
              <a:t> y </a:t>
            </a:r>
            <a:r>
              <a:rPr lang="en-US" err="1"/>
              <a:t>regulaciones</a:t>
            </a:r>
            <a:r>
              <a:rPr lang="en-US"/>
              <a:t> del </a:t>
            </a:r>
            <a:r>
              <a:rPr lang="en-US" err="1"/>
              <a:t>área</a:t>
            </a:r>
            <a:r>
              <a:rPr lang="en-US"/>
              <a:t> que vas a visitar. </a:t>
            </a:r>
            <a:r>
              <a:rPr lang="en-US" err="1"/>
              <a:t>Esto</a:t>
            </a:r>
            <a:r>
              <a:rPr lang="en-US"/>
              <a:t> </a:t>
            </a:r>
            <a:r>
              <a:rPr lang="en-US" err="1"/>
              <a:t>podría</a:t>
            </a:r>
            <a:r>
              <a:rPr lang="en-US"/>
              <a:t> </a:t>
            </a:r>
            <a:r>
              <a:rPr lang="en-US" err="1"/>
              <a:t>involucrar</a:t>
            </a:r>
            <a:r>
              <a:rPr lang="en-US"/>
              <a:t> </a:t>
            </a:r>
            <a:r>
              <a:rPr lang="en-US" err="1"/>
              <a:t>permisos</a:t>
            </a:r>
            <a:r>
              <a:rPr lang="en-US"/>
              <a:t>, </a:t>
            </a:r>
            <a:r>
              <a:rPr lang="en-US" err="1"/>
              <a:t>regulaciones</a:t>
            </a:r>
            <a:r>
              <a:rPr lang="en-US"/>
              <a:t> respecto al </a:t>
            </a:r>
            <a:r>
              <a:rPr lang="en-US" err="1"/>
              <a:t>fuego</a:t>
            </a:r>
            <a:r>
              <a:rPr lang="en-US"/>
              <a:t>, </a:t>
            </a:r>
            <a:r>
              <a:rPr lang="en-US" err="1"/>
              <a:t>lineamientos</a:t>
            </a:r>
            <a:r>
              <a:rPr lang="en-US"/>
              <a:t> </a:t>
            </a:r>
            <a:r>
              <a:rPr lang="en-US" err="1"/>
              <a:t>sobre</a:t>
            </a:r>
            <a:r>
              <a:rPr lang="en-US"/>
              <a:t> fauna </a:t>
            </a:r>
            <a:r>
              <a:rPr lang="en-US" err="1"/>
              <a:t>silvestre</a:t>
            </a:r>
            <a:r>
              <a:rPr lang="en-US"/>
              <a:t>, y </a:t>
            </a:r>
            <a:r>
              <a:rPr lang="en-US" err="1"/>
              <a:t>restricciones</a:t>
            </a:r>
            <a:r>
              <a:rPr lang="en-US"/>
              <a:t> </a:t>
            </a:r>
            <a:r>
              <a:rPr lang="en-US" err="1"/>
              <a:t>sobre</a:t>
            </a:r>
            <a:r>
              <a:rPr lang="en-US"/>
              <a:t> </a:t>
            </a:r>
            <a:r>
              <a:rPr lang="en-US" err="1"/>
              <a:t>donde</a:t>
            </a:r>
            <a:r>
              <a:rPr lang="en-US"/>
              <a:t> se </a:t>
            </a:r>
            <a:r>
              <a:rPr lang="en-US" err="1"/>
              <a:t>puede</a:t>
            </a:r>
            <a:r>
              <a:rPr lang="en-US"/>
              <a:t> </a:t>
            </a:r>
            <a:r>
              <a:rPr lang="en-US" err="1"/>
              <a:t>acampar</a:t>
            </a:r>
            <a:r>
              <a:rPr lang="en-US"/>
              <a:t> o </a:t>
            </a:r>
            <a:r>
              <a:rPr lang="en-US" err="1"/>
              <a:t>caminar</a:t>
            </a:r>
            <a:r>
              <a:rPr lang="en-US"/>
              <a:t>.</a:t>
            </a:r>
          </a:p>
          <a:p>
            <a:pPr marL="171450" indent="-171450">
              <a:buFont typeface="Arial"/>
              <a:buChar char="•"/>
            </a:pPr>
            <a:r>
              <a:rPr lang="en-US" err="1"/>
              <a:t>Seguir</a:t>
            </a:r>
            <a:r>
              <a:rPr lang="en-US"/>
              <a:t> </a:t>
            </a:r>
            <a:r>
              <a:rPr lang="en-US" err="1"/>
              <a:t>estas</a:t>
            </a:r>
            <a:r>
              <a:rPr lang="en-US"/>
              <a:t> </a:t>
            </a:r>
            <a:r>
              <a:rPr lang="en-US" err="1"/>
              <a:t>regulaciones</a:t>
            </a:r>
            <a:r>
              <a:rPr lang="en-US"/>
              <a:t> </a:t>
            </a:r>
            <a:r>
              <a:rPr lang="en-US" err="1"/>
              <a:t>ayuda</a:t>
            </a:r>
            <a:r>
              <a:rPr lang="en-US"/>
              <a:t> a proteger </a:t>
            </a:r>
            <a:r>
              <a:rPr lang="en-US" err="1"/>
              <a:t>el</a:t>
            </a:r>
            <a:r>
              <a:rPr lang="en-US"/>
              <a:t> </a:t>
            </a:r>
            <a:r>
              <a:rPr lang="en-US" err="1"/>
              <a:t>ambiente</a:t>
            </a:r>
            <a:r>
              <a:rPr lang="en-US"/>
              <a:t> y </a:t>
            </a:r>
            <a:r>
              <a:rPr lang="en-US" err="1"/>
              <a:t>permite</a:t>
            </a:r>
            <a:r>
              <a:rPr lang="en-US"/>
              <a:t> que </a:t>
            </a:r>
            <a:r>
              <a:rPr lang="en-US" err="1"/>
              <a:t>tengas</a:t>
            </a:r>
            <a:r>
              <a:rPr lang="en-US"/>
              <a:t> </a:t>
            </a:r>
            <a:r>
              <a:rPr lang="en-US" err="1"/>
              <a:t>una</a:t>
            </a:r>
            <a:r>
              <a:rPr lang="en-US"/>
              <a:t> </a:t>
            </a:r>
            <a:r>
              <a:rPr lang="en-US" err="1"/>
              <a:t>excursión</a:t>
            </a:r>
            <a:r>
              <a:rPr lang="en-US"/>
              <a:t> </a:t>
            </a:r>
            <a:r>
              <a:rPr lang="en-US" err="1"/>
              <a:t>segura</a:t>
            </a:r>
            <a:r>
              <a:rPr lang="en-US"/>
              <a:t> y </a:t>
            </a:r>
            <a:r>
              <a:rPr lang="en-US" err="1"/>
              <a:t>disfrutable</a:t>
            </a:r>
            <a:r>
              <a:rPr lang="en-US"/>
              <a:t>.</a:t>
            </a:r>
            <a:br>
              <a:rPr lang="en-US">
                <a:cs typeface="+mn-lt"/>
              </a:rPr>
            </a:br>
            <a:endParaRPr lang="en-US"/>
          </a:p>
          <a:p>
            <a:r>
              <a:rPr lang="en-US" err="1"/>
              <a:t>Planificando</a:t>
            </a:r>
            <a:r>
              <a:rPr lang="en-US"/>
              <a:t> con </a:t>
            </a:r>
            <a:r>
              <a:rPr lang="en-US" err="1"/>
              <a:t>anticipación</a:t>
            </a:r>
            <a:r>
              <a:rPr lang="en-US"/>
              <a:t> y </a:t>
            </a:r>
            <a:r>
              <a:rPr lang="en-US" err="1"/>
              <a:t>preparándote</a:t>
            </a:r>
            <a:r>
              <a:rPr lang="en-US"/>
              <a:t> </a:t>
            </a:r>
            <a:r>
              <a:rPr lang="en-US" err="1"/>
              <a:t>cuidadosamente</a:t>
            </a:r>
            <a:r>
              <a:rPr lang="en-US"/>
              <a:t>, </a:t>
            </a:r>
            <a:r>
              <a:rPr lang="en-US" err="1"/>
              <a:t>reducís</a:t>
            </a:r>
            <a:r>
              <a:rPr lang="en-US"/>
              <a:t> la </a:t>
            </a:r>
            <a:r>
              <a:rPr lang="en-US" err="1"/>
              <a:t>probabilidad</a:t>
            </a:r>
            <a:r>
              <a:rPr lang="en-US"/>
              <a:t> de </a:t>
            </a:r>
            <a:r>
              <a:rPr lang="en-US" err="1"/>
              <a:t>tener</a:t>
            </a:r>
            <a:r>
              <a:rPr lang="en-US"/>
              <a:t> </a:t>
            </a:r>
            <a:r>
              <a:rPr lang="en-US" err="1"/>
              <a:t>emergencias</a:t>
            </a:r>
            <a:r>
              <a:rPr lang="en-US"/>
              <a:t> y </a:t>
            </a:r>
            <a:r>
              <a:rPr lang="en-US" err="1"/>
              <a:t>ayudás</a:t>
            </a:r>
            <a:r>
              <a:rPr lang="en-US"/>
              <a:t> a </a:t>
            </a:r>
            <a:r>
              <a:rPr lang="en-US" err="1"/>
              <a:t>proteger</a:t>
            </a:r>
            <a:r>
              <a:rPr lang="en-US"/>
              <a:t> </a:t>
            </a:r>
            <a:r>
              <a:rPr lang="en-US" err="1"/>
              <a:t>el</a:t>
            </a:r>
            <a:r>
              <a:rPr lang="en-US"/>
              <a:t> </a:t>
            </a:r>
            <a:r>
              <a:rPr lang="en-US" err="1"/>
              <a:t>ambiente</a:t>
            </a:r>
            <a:r>
              <a:rPr lang="en-US"/>
              <a:t>. También </a:t>
            </a:r>
            <a:r>
              <a:rPr lang="en-US" err="1"/>
              <a:t>mejorás</a:t>
            </a:r>
            <a:r>
              <a:rPr lang="en-US"/>
              <a:t> </a:t>
            </a:r>
            <a:r>
              <a:rPr lang="en-US" err="1"/>
              <a:t>el</a:t>
            </a:r>
            <a:r>
              <a:rPr lang="en-US"/>
              <a:t> conjunto de </a:t>
            </a:r>
            <a:r>
              <a:rPr lang="en-US" err="1"/>
              <a:t>tu</a:t>
            </a:r>
            <a:r>
              <a:rPr lang="en-US"/>
              <a:t> </a:t>
            </a:r>
            <a:r>
              <a:rPr lang="en-US" err="1"/>
              <a:t>experiencia</a:t>
            </a:r>
            <a:r>
              <a:rPr lang="en-US"/>
              <a:t>, al </a:t>
            </a:r>
            <a:r>
              <a:rPr lang="en-US" err="1"/>
              <a:t>estar</a:t>
            </a:r>
            <a:r>
              <a:rPr lang="en-US"/>
              <a:t> </a:t>
            </a:r>
            <a:r>
              <a:rPr lang="en-US" err="1"/>
              <a:t>preparado</a:t>
            </a:r>
            <a:r>
              <a:rPr lang="en-US"/>
              <a:t> para lo que sea que se </a:t>
            </a:r>
            <a:r>
              <a:rPr lang="en-US" err="1"/>
              <a:t>te</a:t>
            </a:r>
            <a:r>
              <a:rPr lang="en-US"/>
              <a:t> </a:t>
            </a:r>
            <a:r>
              <a:rPr lang="en-US" err="1"/>
              <a:t>presente</a:t>
            </a:r>
            <a:r>
              <a:rPr lang="en-US"/>
              <a:t>. </a:t>
            </a:r>
            <a:r>
              <a:rPr lang="en-US" err="1"/>
              <a:t>Recordá</a:t>
            </a:r>
            <a:r>
              <a:rPr lang="en-US"/>
              <a:t>, </a:t>
            </a:r>
            <a:r>
              <a:rPr lang="en-US" err="1"/>
              <a:t>una</a:t>
            </a:r>
            <a:r>
              <a:rPr lang="en-US"/>
              <a:t> buena </a:t>
            </a:r>
            <a:r>
              <a:rPr lang="en-US" err="1"/>
              <a:t>planificación</a:t>
            </a:r>
            <a:r>
              <a:rPr lang="en-US"/>
              <a:t> conduce a </a:t>
            </a:r>
            <a:r>
              <a:rPr lang="en-US" err="1"/>
              <a:t>grandes</a:t>
            </a:r>
            <a:r>
              <a:rPr lang="en-US"/>
              <a:t> </a:t>
            </a:r>
            <a:r>
              <a:rPr lang="en-US" err="1"/>
              <a:t>aventuras</a:t>
            </a:r>
            <a:r>
              <a:rPr lang="en-US"/>
              <a:t>.</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1463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Las superficies y organismos vivientes sobre los cuales pisamos y con los que interactuamos son susceptibles de sufrir impactos acumulativos por parte de los humanos. No solo podemos directamente pisotear y matar vegetación, líquenes, musgos, flores, u otros organismos vivos, sino que también podemos compactar el suelo y hacer que las áreas no se vean agradables.</a:t>
            </a:r>
          </a:p>
          <a:p>
            <a:endParaRPr lang="en-US">
              <a:cs typeface="+mn-lt"/>
            </a:endParaRPr>
          </a:p>
          <a:p>
            <a:r>
              <a:rPr lang="en-US">
                <a:cs typeface="+mn-lt"/>
              </a:rPr>
              <a:t>Siempre es mejor permanecer en los senderos y áreas de acampe habilitados, cuando éstos están disponibles. Fueron puestos allí para concentrar el daño proveniente de un alto grado de uso humano en un área. Puede tomar tan solo 12 pasadas, o 25 noches de acampe, para impactar las superficies de un área lo suficiente como para que no se recupere. Si estamos en un área sin senderos ó sin sitios de acampe, o estamos llevando a cabo una actividad que nos los utiliza, lo que querremos es dispersar nuestro impacto en un área más amplia (o desparramarnos si estamos en grupo) para mejorar las chances de que un punto cualquiera se recupere y para disuadir a otros de seguir idéntico trayecto al nuestro.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180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Los desechos que creamos cuando pasamos tiempo en áreas naturales pueden tener efectos negativos en el ambiente. Esto incluye la basura, incluyendo sobras de comida, desechos humanos, desechos de mascotas y agua sucia producto del lavado de la vajilla o del aseo personal.</a:t>
            </a:r>
          </a:p>
          <a:p>
            <a:r>
              <a:rPr lang="en-US"/>
              <a:t> </a:t>
            </a:r>
          </a:p>
          <a:p>
            <a:r>
              <a:rPr lang="en-US"/>
              <a:t>El lineamiento número uno es si lo llevaste, traelo de regreso. La basura que se deja en el lugar, no solamente es desagradable de ver sino que contamina el agua y es peligrosa para la fauna silvestre. Los residuos de comida tales como cáscaras de naranja, cáscaras de pistacho y corazones de manzana pueden tardar hasta dos años en descomponerse. También son fuentes no saludables de alimento para la fauna. Llevá una bolsita así te podés traer tu basura, y puede que la de otros, de regreso.</a:t>
            </a:r>
          </a:p>
          <a:p>
            <a:r>
              <a:rPr lang="en-US"/>
              <a:t> </a:t>
            </a:r>
          </a:p>
          <a:p>
            <a:r>
              <a:rPr lang="en-US"/>
              <a:t>Para disponer de los desechos humanos, hacé lo posible por planificar de antemano y usar los baños donde los haya. Si la naturaleza llama y no hay baños cerca, caminá 70 pasos largos desde los senderos, agua y campamentos y cavá un pocito de 15-20 cm de profundidad. Hacé lo tuyo y usá un palo para cubrir el pocito con la tierra que habías removido. El papel higiénico puede ser enterrado en el pocito con tus desechos, salvo que las autoridades locales del área requieran llevarlo de regreso.</a:t>
            </a:r>
          </a:p>
          <a:p>
            <a:r>
              <a:rPr lang="en-US"/>
              <a:t> </a:t>
            </a:r>
          </a:p>
          <a:p>
            <a:r>
              <a:rPr lang="en-US"/>
              <a:t>En algunas áreas, como encima de la línea de bosque o en ambientes desérticos en los que la descomposición es mucho más lenta, puede ser un requerimiento que lleves de regreso los desechos sólidos. En estas situaciones, usá una bolsita WAG, que se puede encontrar en la mayoría de los comercios de artículos para actividades al aire libre e incluso en algunas estaciones de guardaparques, para llevarte de regreso tus desechos.</a:t>
            </a:r>
          </a:p>
          <a:p>
            <a:r>
              <a:rPr lang="en-US"/>
              <a:t> </a:t>
            </a:r>
          </a:p>
          <a:p>
            <a:r>
              <a:rPr lang="en-US"/>
              <a:t>Los desechos de las mascotas llevan enfermedades que se pueden transferir a la fauna y pueden contaminar las fuentes de agua. Llevá una bolsita para recoger los desechos de las mascotas y llevártelos de regreso. Las bolsitas que a veces se dejan en el costado del sendero son a menudo olvidadas y se convierten en basura.</a:t>
            </a:r>
            <a:br>
              <a:rPr lang="en-US">
                <a:cs typeface="+mn-lt"/>
              </a:rPr>
            </a:br>
            <a:r>
              <a:rPr lang="en-US"/>
              <a:t> </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2226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Todo lo que encontramos en la naturaleza juega un rol en ese ambiente o cuenta una historia de la gente del pasado y de las culturas actuales.</a:t>
            </a:r>
          </a:p>
          <a:p>
            <a:r>
              <a:rPr lang="en-US"/>
              <a:t> </a:t>
            </a:r>
          </a:p>
          <a:p>
            <a:r>
              <a:rPr lang="en-US"/>
              <a:t>Protegé a las plantas y árboles vivientes no tallando en ellos. Tallar en los árboles rompe su barrera protectora, haciéndolos más susceptibles a enfermedades. Aunque recoger una flor puede parecer que no tiene un gran impacto, imaginen si todas las personas que pasan tiempo en áreas naturales recogieran algunas flores. Los polinizadores pueden depender de tan solo unas pocas especies en una pequeña área, para sobrevivir.</a:t>
            </a:r>
          </a:p>
          <a:p>
            <a:endParaRPr lang="en-US"/>
          </a:p>
          <a:p>
            <a:r>
              <a:rPr lang="en-US"/>
              <a:t>Dejá otros objetos naturales, como astas y huesos, para que otros visitantes los disfruten. Estos objetos también pueden proporcionar importantes nutrientes a las criaturas locales. No apiles rocas ni crees tus propias pircas. Mover rocas puede disturbar el ecosistema, y en áreas en las que se usan pircas para indicar el camino, puede causar que otros visitantes se pierdan.</a:t>
            </a:r>
          </a:p>
          <a:p>
            <a:r>
              <a:rPr lang="en-US"/>
              <a:t> </a:t>
            </a:r>
          </a:p>
          <a:p>
            <a:r>
              <a:rPr lang="en-US"/>
              <a:t>Cuando disfrutás de las áreas silvestres, podés encontrar objetos tales como estructuras, puntas de flecha, vasijas de arcilla, viejos recipientes de hojalata, y otras evidencias de personas del pasado. Dejá éstos elementos como los encontraste, para que futuros visitantes los disfruten y para proteger las conexiones culturales o espirituales vinculadas a estos elementos y lugares. Observá pero no toques ninguna estructura, imagen en rocas o inscripciones históricas que puedas encontrar.</a:t>
            </a:r>
          </a:p>
          <a:p>
            <a:r>
              <a:rPr lang="en-US"/>
              <a:t> </a:t>
            </a:r>
          </a:p>
          <a:p>
            <a:r>
              <a:rPr lang="en-US">
                <a:cs typeface="+mn-lt"/>
              </a:rPr>
              <a:t>Finalmente, las especies invasoras pueden tener impactos dañinos en el ecosistema. Podés ayudar a minimizar la dispersion de éstas especies **SPECIFIES** cepillando las botas y los neumáticos de bicicleta, y limpiando, drenando y secando las embarcaciones antes y después de cada salida.</a:t>
            </a:r>
            <a:br>
              <a:rPr lang="en-US">
                <a:cs typeface="+mn-lt"/>
              </a:rPr>
            </a:br>
            <a:r>
              <a:rPr lang="en-US"/>
              <a:t> </a:t>
            </a:r>
          </a:p>
          <a:p>
            <a:br>
              <a:rPr lang="en-US"/>
            </a:br>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7652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Las fogatas son una parte importante de la experiencia en la naturaleza para mucha gente, y Leave No Trace es pro-fogata cuando eso está permitido. Sin embargo, es crítico que hagamos todo lo posible para tener una fogata segura y responsable.</a:t>
            </a:r>
          </a:p>
          <a:p>
            <a:endParaRPr lang="en-US"/>
          </a:p>
          <a:p>
            <a:r>
              <a:rPr lang="en-US"/>
              <a:t>Para cocinar, usá una cocinita de campamento ó un calentador. Vienen en todas las formas y tamaños y cocinar con ellos es mucho más rápido y fácil que con una fogata. También producen mucho menos impacto.</a:t>
            </a:r>
          </a:p>
          <a:p>
            <a:r>
              <a:rPr lang="en-US"/>
              <a:t> </a:t>
            </a:r>
          </a:p>
          <a:p>
            <a:r>
              <a:rPr lang="en-US"/>
              <a:t>Antes de hacer un fuego, siempre chequeá las restricciones locales al respecto y asegurate de que entendés qué es lo que se permite en cada nivel de restricción. Tené en cuenta que en condiciones secas y ventosas puede no ser seguro tener una fogata aun si no se hubieran dispuesto restricciones.</a:t>
            </a:r>
          </a:p>
          <a:p>
            <a:endParaRPr lang="en-US">
              <a:cs typeface="+mn-lt"/>
            </a:endParaRPr>
          </a:p>
          <a:p>
            <a:r>
              <a:rPr lang="en-US"/>
              <a:t>Si se permiten las fogatas siempre usá un anillo de fogón habilitado ó existente. Esto reduce la huella del daño del calor del fuego sobre los suelos y la vegetación.</a:t>
            </a:r>
          </a:p>
          <a:p>
            <a:r>
              <a:rPr lang="en-US"/>
              <a:t> </a:t>
            </a:r>
          </a:p>
          <a:p>
            <a:r>
              <a:rPr lang="en-US">
                <a:cs typeface="+mn-lt"/>
              </a:rPr>
              <a:t>Para la leña, comprala localmente para evitar introducir al área especies invasoras mortales para los árboles. Si se permite la recolección de leña, recogé solamente madera muerta, caída, distante del campamento y más pequeña que tu muñeca. La madera muerta y caída se quema rápidamente, es fácil de recolectar y no disturba el ecosistema.</a:t>
            </a:r>
            <a:br>
              <a:rPr lang="en-US">
                <a:cs typeface="+mn-lt"/>
              </a:rPr>
            </a:br>
            <a:r>
              <a:rPr lang="en-US"/>
              <a:t> </a:t>
            </a:r>
          </a:p>
          <a:p>
            <a:r>
              <a:rPr lang="en-US"/>
              <a:t>Nunca dejes tu fogata desatendida. Así es como comienzan muchos incendios. Cuando ya no vas a usar más tu fogata, quemá toda la madera hasta cenizas y ahogá el fuego con agua. Revolvé y anegalo con más agua hasta que esté fresco al tacto. Los fuegos que no son extinguidos completamente se pueden re-encender fácilmente con el viento y pueden dar comienzo a un incendio.</a:t>
            </a:r>
          </a:p>
          <a:p>
            <a:r>
              <a:rPr lang="en-US"/>
              <a:t> </a:t>
            </a:r>
          </a:p>
          <a:p>
            <a:r>
              <a:rPr lang="en-US"/>
              <a:t>No quemes basura ni restos de comida. Quemar basura libera sustancias químicas dañinas, incluyendo algunas que causan cáncer, y quemar comida puede atraer visitantes no deseados a tu campamento.</a:t>
            </a:r>
          </a:p>
          <a:p>
            <a:br>
              <a:rPr lang="en-US"/>
            </a:br>
            <a:br>
              <a:rPr lang="en-US"/>
            </a:br>
            <a:br>
              <a:rPr lang="en-US"/>
            </a:br>
            <a:br>
              <a:rPr lang="en-US"/>
            </a:br>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631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El sexto principio de Leave No Trace es Respetá a la Fauna Silvestre.</a:t>
            </a:r>
          </a:p>
          <a:p>
            <a:r>
              <a:rPr lang="en-US"/>
              <a:t> </a:t>
            </a:r>
          </a:p>
          <a:p>
            <a:r>
              <a:rPr lang="en-US">
                <a:cs typeface="+mn-lt"/>
              </a:rPr>
              <a:t>Siempre que estás en un espacio silvestre, estás en el habitat natural de muchos animales silvestres y es imperativo minimizar tu impacto sobre ellos. Los impactos humanos sobre la fauna silvestre pueden resultar en interacciones humano-fauna negativas, animales agresivos, declinación en la salud del ecosistema, y animales reubicados o a los que se les debe aplicar eutanasia. Todos estos impactos pueden ser evitados si respetamos a la fauna silvestre en todas las excursiones en áreas naturales.</a:t>
            </a:r>
          </a:p>
          <a:p>
            <a:endParaRPr lang="en-US"/>
          </a:p>
          <a:p>
            <a:r>
              <a:rPr lang="en-US"/>
              <a:t>Recordá:</a:t>
            </a:r>
          </a:p>
          <a:p>
            <a:pPr marL="171450" indent="-171450">
              <a:buFont typeface="Arial"/>
              <a:buChar char="•"/>
            </a:pPr>
            <a:r>
              <a:rPr lang="en-US"/>
              <a:t>Observá a la fauna silvestre a la distancia. No la sigas ni te le acerques.</a:t>
            </a:r>
          </a:p>
          <a:p>
            <a:pPr marL="171450" indent="-171450">
              <a:buFont typeface="Arial"/>
              <a:buChar char="•"/>
            </a:pPr>
            <a:r>
              <a:rPr lang="en-US"/>
              <a:t>Nunca alimentes a los animales. Alimentar a la fauna silvestre daña su salud, altera los comportamientos naturales, y la expone a predadores y otros peligros. Para mantener nuestra comida y basura apartada de la fauna, es necesario que aseguremos estos elementos y sigamos las regulaciones de almacenamiento del área que estamos visitando.</a:t>
            </a:r>
          </a:p>
          <a:p>
            <a:pPr marL="171450" indent="-171450">
              <a:buFont typeface="Arial"/>
              <a:buChar char="•"/>
            </a:pPr>
            <a:r>
              <a:rPr lang="en-US"/>
              <a:t>Controlá a las mascotas en todo momento, o dejalas en casa.</a:t>
            </a:r>
          </a:p>
          <a:p>
            <a:pPr marL="171450" indent="-171450">
              <a:buFont typeface="Arial"/>
              <a:buChar char="•"/>
            </a:pPr>
            <a:r>
              <a:rPr lang="en-US"/>
              <a:t>Evitá a la fauna durante períodos sensibles: apareamiento, nidificación, cuidado de las crías, ó durante el invierno.</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0897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El séptimo principio de Leave No Trace es Sé Considerado con los Demás.</a:t>
            </a:r>
          </a:p>
          <a:p>
            <a:r>
              <a:rPr lang="en-US"/>
              <a:t> </a:t>
            </a:r>
          </a:p>
          <a:p>
            <a:r>
              <a:rPr lang="en-US"/>
              <a:t>Las áreas naturales nos pertenecen a todos, y es importante que seamos conscientes de cómo nuestras acciones pueden impactar la experiencia y el disfrute de los demás. Uno de los componentes más importantes de la ética en la naturaleza es mantener la cortesía hacia los demás. Ayuda a que todos disfruten la experiencia en las áreas silvestres. El ruido excesivo, las mascotas sin control, y el entorno degradado perjudican el atractivo natural de las áreas silvestres. Ser considerado con los demás asegura que todos puedan disfrutar de la naturaleza, sin importar cómo interactúen con ella.</a:t>
            </a:r>
          </a:p>
          <a:p>
            <a:r>
              <a:rPr lang="en-US"/>
              <a:t> </a:t>
            </a:r>
          </a:p>
          <a:p>
            <a:pPr marL="171450" indent="-171450">
              <a:buFont typeface="Arial"/>
              <a:buChar char="•"/>
            </a:pPr>
            <a:r>
              <a:rPr lang="en-US"/>
              <a:t>Respetá a los demás y protegé la calidad de su experiencia.</a:t>
            </a:r>
          </a:p>
          <a:p>
            <a:pPr marL="171450" indent="-171450">
              <a:buFont typeface="Arial"/>
              <a:buChar char="•"/>
            </a:pPr>
            <a:r>
              <a:rPr lang="en-US"/>
              <a:t>Sé cortés. Cedé el paso a otros en el sendero.</a:t>
            </a:r>
          </a:p>
          <a:p>
            <a:pPr marL="171450" indent="-171450">
              <a:buFont typeface="Arial"/>
              <a:buChar char="•"/>
            </a:pPr>
            <a:r>
              <a:rPr lang="en-US"/>
              <a:t>Tené controladas a las mascotas.</a:t>
            </a:r>
          </a:p>
          <a:p>
            <a:pPr marL="171450" indent="-171450">
              <a:buFont typeface="Arial"/>
              <a:buChar char="•"/>
            </a:pPr>
            <a:r>
              <a:rPr lang="en-US"/>
              <a:t>Dejá que prevalezcan los sonidos de la naturaleza. Sé consciente de cómo el ruido que hacés impacta a otras personas y a la fauna silvestre.</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626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Cuando hablamos de recreación, a menudo hablamos acerca de los cinco pasos de la experiencia recreativa.</a:t>
            </a:r>
          </a:p>
          <a:p>
            <a:r>
              <a:rPr lang="en-US"/>
              <a:t> </a:t>
            </a:r>
          </a:p>
          <a:p>
            <a:r>
              <a:rPr lang="en-US"/>
              <a:t>La primer etapa es la etapa de planificación, en la que decidís en qué sendero caminar o cabalgar o qué parque visitar.</a:t>
            </a:r>
          </a:p>
          <a:p>
            <a:r>
              <a:rPr lang="en-US"/>
              <a:t> </a:t>
            </a:r>
          </a:p>
          <a:p>
            <a:r>
              <a:rPr lang="en-US"/>
              <a:t>La siguiente es el viaje, en ésta etapa estás en un auto, un avión ó un bus, en camino a tu excursion.</a:t>
            </a:r>
          </a:p>
          <a:p>
            <a:r>
              <a:rPr lang="en-US"/>
              <a:t> </a:t>
            </a:r>
          </a:p>
          <a:p>
            <a:r>
              <a:rPr lang="en-US"/>
              <a:t>Luego llegás, te dirigís a la cabecera de sendero o al área natural y empezás a disfrutar de tu actividad.</a:t>
            </a:r>
          </a:p>
          <a:p>
            <a:r>
              <a:rPr lang="en-US"/>
              <a:t> </a:t>
            </a:r>
          </a:p>
          <a:p>
            <a:r>
              <a:rPr lang="en-US"/>
              <a:t>La experiencia finaliza y volvés a casa. Puede que estés pensando en el trabajo del día siguiente, o en los mandados que tenés que hacer después.</a:t>
            </a:r>
          </a:p>
          <a:p>
            <a:r>
              <a:rPr lang="en-US"/>
              <a:t> </a:t>
            </a:r>
          </a:p>
          <a:p>
            <a:r>
              <a:rPr lang="en-US"/>
              <a:t>Finalmente, está la etapa de reflexión, durante la cual estás pensando sobre tu excursion, qué linda que fue, cuánto disfrutaste tus momentos con familia y amigos, e incluso tal vez considerando volver.</a:t>
            </a:r>
          </a:p>
          <a:p>
            <a:r>
              <a:rPr lang="en-US"/>
              <a:t> </a:t>
            </a:r>
          </a:p>
          <a:p>
            <a:r>
              <a:rPr lang="en-US"/>
              <a:t>Tradicionalmente, las oportunidades para realizar educación en Leave No Trace han estado disponibles, en la fase de anticipación, solamente a través de los sitios web de los administradores de áreas naturales, y la experiencia in-situ mediante cosas como cartelería y la ocasional conversación con un guardaparque local.</a:t>
            </a:r>
          </a:p>
          <a:p>
            <a:r>
              <a:rPr lang="en-US"/>
              <a:t> </a:t>
            </a:r>
          </a:p>
          <a:p>
            <a:r>
              <a:rPr lang="en-US"/>
              <a:t>Sin embargo, sabemos que el momento más crítico para llegar a la gente con Leave No Trace es **DOING: O DURING?** durante las etapas de anticipación y de planificación. Si llegás a la cabecera de sendero y no sabías que iba a haber terreno con fuerte pendiente y que había llovido recientemente, no hay mucho que puedas hacer si es que no trajiste tus botas de trekking.</a:t>
            </a:r>
          </a:p>
          <a:p>
            <a:r>
              <a:rPr lang="en-US"/>
              <a:t> </a:t>
            </a:r>
          </a:p>
          <a:p>
            <a:r>
              <a:rPr lang="en-US"/>
              <a:t>Nuestro trabajo con la Industria Turística le ha permitido a Leave No Trace expandir su alcance en esta fase, así como también incorporar Leave No Trace a las otras fases de la experiencia de los visitantes, como el viaje y la reflexión.</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6550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Leave No Trace va más allá de meramente practicar e incorporar los Siete Principios en tus aventuras en áreas silvestres. En 2022 introdujimos Leave No Trace en la Vida Diaria, porque sabemos que no dejar huellas empieza no solo antes de que salgas a la naturaleza, sino que es una manera de vivir. La ciencia nos dice eso. También sabemos que cada persona tiene una relación distintiva y única con lo que consideramos la naturaleza y el mundo natural. Ahora, tenemos lineamientos básicos sobre cómo ser un mejor protector del ambiente cerca de casa y en tu comunidad, con recomendaciones sobre cómo reutilizar y reciclar, minimizar el consume de energía, e inclusive cómo utilizar las redes sociales para No Dejar Huellas.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8293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00" err="1">
                <a:effectLst/>
              </a:rPr>
              <a:t>Amamos</a:t>
            </a:r>
            <a:r>
              <a:rPr lang="en-US" kern="100">
                <a:effectLst/>
              </a:rPr>
              <a:t> a la </a:t>
            </a:r>
            <a:r>
              <a:rPr lang="en-US" kern="100" err="1">
                <a:effectLst/>
              </a:rPr>
              <a:t>naturaleza</a:t>
            </a:r>
            <a:r>
              <a:rPr lang="en-US" kern="100">
                <a:effectLst/>
              </a:rPr>
              <a:t>, </a:t>
            </a:r>
            <a:r>
              <a:rPr lang="en-US" kern="100" err="1">
                <a:effectLst/>
              </a:rPr>
              <a:t>pero</a:t>
            </a:r>
            <a:r>
              <a:rPr lang="en-US" kern="100">
                <a:effectLst/>
              </a:rPr>
              <a:t> </a:t>
            </a:r>
            <a:r>
              <a:rPr lang="en-US" kern="100" err="1">
                <a:effectLst/>
              </a:rPr>
              <a:t>todos</a:t>
            </a:r>
            <a:r>
              <a:rPr lang="en-US" kern="100">
                <a:effectLst/>
              </a:rPr>
              <a:t> </a:t>
            </a:r>
            <a:r>
              <a:rPr lang="en-US" kern="100" err="1">
                <a:effectLst/>
              </a:rPr>
              <a:t>producimos</a:t>
            </a:r>
            <a:r>
              <a:rPr lang="en-US" kern="100">
                <a:effectLst/>
              </a:rPr>
              <a:t> </a:t>
            </a:r>
            <a:r>
              <a:rPr lang="en-US" kern="100" err="1">
                <a:effectLst/>
              </a:rPr>
              <a:t>impacto</a:t>
            </a:r>
            <a:r>
              <a:rPr lang="en-US" kern="100">
                <a:effectLst/>
              </a:rPr>
              <a:t>. Más </a:t>
            </a:r>
            <a:r>
              <a:rPr lang="en-US" kern="100" err="1">
                <a:effectLst/>
              </a:rPr>
              <a:t>uso</a:t>
            </a:r>
            <a:r>
              <a:rPr lang="en-US" kern="100">
                <a:effectLst/>
              </a:rPr>
              <a:t>, </a:t>
            </a:r>
            <a:r>
              <a:rPr lang="en-US" kern="100" err="1">
                <a:effectLst/>
              </a:rPr>
              <a:t>basura</a:t>
            </a:r>
            <a:r>
              <a:rPr lang="en-US" kern="100">
                <a:effectLst/>
              </a:rPr>
              <a:t>, fauna </a:t>
            </a:r>
            <a:r>
              <a:rPr lang="en-US" kern="100" err="1">
                <a:effectLst/>
              </a:rPr>
              <a:t>comprometida</a:t>
            </a:r>
            <a:r>
              <a:rPr lang="en-US" kern="100">
                <a:effectLst/>
              </a:rPr>
              <a:t>, </a:t>
            </a:r>
            <a:r>
              <a:rPr lang="en-US" kern="100" err="1">
                <a:effectLst/>
              </a:rPr>
              <a:t>fuego</a:t>
            </a:r>
            <a:r>
              <a:rPr lang="en-US" kern="100">
                <a:effectLst/>
              </a:rPr>
              <a:t> y </a:t>
            </a:r>
            <a:r>
              <a:rPr lang="en-US" kern="100" err="1">
                <a:effectLst/>
              </a:rPr>
              <a:t>cambio</a:t>
            </a:r>
            <a:r>
              <a:rPr lang="en-US" kern="100">
                <a:effectLst/>
              </a:rPr>
              <a:t> </a:t>
            </a:r>
            <a:r>
              <a:rPr lang="en-US" kern="100" err="1">
                <a:effectLst/>
              </a:rPr>
              <a:t>climático</a:t>
            </a:r>
            <a:r>
              <a:rPr lang="en-US" kern="100">
                <a:effectLst/>
              </a:rPr>
              <a:t>. La </a:t>
            </a:r>
            <a:r>
              <a:rPr lang="en-US" kern="100" err="1">
                <a:effectLst/>
              </a:rPr>
              <a:t>naturaleza</a:t>
            </a:r>
            <a:r>
              <a:rPr lang="en-US" kern="100">
                <a:effectLst/>
              </a:rPr>
              <a:t> que </a:t>
            </a:r>
            <a:r>
              <a:rPr lang="en-US" kern="100" err="1">
                <a:effectLst/>
              </a:rPr>
              <a:t>amamos</a:t>
            </a:r>
            <a:r>
              <a:rPr lang="en-US" kern="100">
                <a:effectLst/>
              </a:rPr>
              <a:t> </a:t>
            </a:r>
            <a:r>
              <a:rPr lang="en-US" kern="100" err="1">
                <a:effectLst/>
              </a:rPr>
              <a:t>está</a:t>
            </a:r>
            <a:r>
              <a:rPr lang="en-US" kern="100">
                <a:effectLst/>
              </a:rPr>
              <a:t> </a:t>
            </a:r>
            <a:r>
              <a:rPr lang="en-US" kern="100" err="1">
                <a:effectLst/>
              </a:rPr>
              <a:t>en</a:t>
            </a:r>
            <a:r>
              <a:rPr lang="en-US" kern="100">
                <a:effectLst/>
              </a:rPr>
              <a:t> </a:t>
            </a:r>
            <a:r>
              <a:rPr lang="en-US" kern="100" err="1">
                <a:effectLst/>
              </a:rPr>
              <a:t>riesgo</a:t>
            </a:r>
            <a:r>
              <a:rPr lang="en-US" kern="100">
                <a:effectLst/>
              </a:rPr>
              <a:t>.</a:t>
            </a: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2271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 que </a:t>
            </a:r>
            <a:r>
              <a:rPr lang="en-US" dirty="0" err="1"/>
              <a:t>nos</a:t>
            </a:r>
            <a:r>
              <a:rPr lang="en-US" dirty="0"/>
              <a:t> </a:t>
            </a:r>
            <a:r>
              <a:rPr lang="en-US" dirty="0" err="1"/>
              <a:t>trae</a:t>
            </a:r>
            <a:r>
              <a:rPr lang="en-US" dirty="0"/>
              <a:t> a la </a:t>
            </a:r>
            <a:r>
              <a:rPr lang="en-US" dirty="0" err="1"/>
              <a:t>organización</a:t>
            </a:r>
            <a:r>
              <a:rPr lang="en-US" dirty="0"/>
              <a:t> Leave No Trace hoy. La </a:t>
            </a:r>
            <a:r>
              <a:rPr lang="en-US" dirty="0" err="1"/>
              <a:t>organización</a:t>
            </a:r>
            <a:r>
              <a:rPr lang="en-US" dirty="0"/>
              <a:t> </a:t>
            </a:r>
            <a:r>
              <a:rPr lang="en-US" dirty="0" err="1"/>
              <a:t>está</a:t>
            </a:r>
            <a:r>
              <a:rPr lang="en-US" dirty="0"/>
              <a:t> </a:t>
            </a:r>
            <a:r>
              <a:rPr lang="en-US" dirty="0" err="1"/>
              <a:t>conformada</a:t>
            </a:r>
            <a:r>
              <a:rPr lang="en-US" dirty="0"/>
              <a:t> </a:t>
            </a:r>
            <a:r>
              <a:rPr lang="en-US" dirty="0" err="1"/>
              <a:t>por</a:t>
            </a:r>
            <a:r>
              <a:rPr lang="en-US" dirty="0"/>
              <a:t> </a:t>
            </a:r>
            <a:r>
              <a:rPr lang="en-US" dirty="0" err="1"/>
              <a:t>una</a:t>
            </a:r>
            <a:r>
              <a:rPr lang="en-US" dirty="0"/>
              <a:t> </a:t>
            </a:r>
            <a:r>
              <a:rPr lang="en-US" dirty="0" err="1"/>
              <a:t>vasta</a:t>
            </a:r>
            <a:r>
              <a:rPr lang="en-US" dirty="0"/>
              <a:t> red de </a:t>
            </a:r>
            <a:r>
              <a:rPr lang="en-US" dirty="0" err="1"/>
              <a:t>delegados</a:t>
            </a:r>
            <a:r>
              <a:rPr lang="en-US" dirty="0"/>
              <a:t> y </a:t>
            </a:r>
            <a:r>
              <a:rPr lang="en-US" dirty="0" err="1"/>
              <a:t>voluntarios</a:t>
            </a:r>
            <a:r>
              <a:rPr lang="en-US" dirty="0"/>
              <a:t> </a:t>
            </a:r>
            <a:r>
              <a:rPr lang="en-US" dirty="0" err="1"/>
              <a:t>provenientes</a:t>
            </a:r>
            <a:r>
              <a:rPr lang="en-US" dirty="0"/>
              <a:t> de </a:t>
            </a:r>
            <a:r>
              <a:rPr lang="en-US" dirty="0" err="1"/>
              <a:t>todas</a:t>
            </a:r>
            <a:r>
              <a:rPr lang="en-US" dirty="0"/>
              <a:t> las </a:t>
            </a:r>
            <a:r>
              <a:rPr lang="en-US" dirty="0" err="1"/>
              <a:t>trayectorias</a:t>
            </a:r>
            <a:r>
              <a:rPr lang="en-US" dirty="0"/>
              <a:t> de </a:t>
            </a:r>
            <a:r>
              <a:rPr lang="en-US" dirty="0" err="1"/>
              <a:t>vida</a:t>
            </a:r>
            <a:r>
              <a:rPr lang="en-US" dirty="0"/>
              <a:t>, </a:t>
            </a:r>
            <a:r>
              <a:rPr lang="en-US" dirty="0" err="1"/>
              <a:t>científicos</a:t>
            </a:r>
            <a:r>
              <a:rPr lang="en-US" dirty="0"/>
              <a:t>, </a:t>
            </a:r>
            <a:r>
              <a:rPr lang="en-US" dirty="0" err="1"/>
              <a:t>organizaciones</a:t>
            </a:r>
            <a:r>
              <a:rPr lang="en-US" dirty="0"/>
              <a:t> y </a:t>
            </a:r>
            <a:r>
              <a:rPr lang="en-US" dirty="0" err="1"/>
              <a:t>compañías</a:t>
            </a:r>
            <a:r>
              <a:rPr lang="en-US" dirty="0"/>
              <a:t> </a:t>
            </a:r>
            <a:r>
              <a:rPr lang="en-US" dirty="0" err="1"/>
              <a:t>asociadas</a:t>
            </a:r>
            <a:r>
              <a:rPr lang="en-US" dirty="0"/>
              <a:t>, </a:t>
            </a:r>
            <a:r>
              <a:rPr lang="en-US" dirty="0" err="1"/>
              <a:t>grupos</a:t>
            </a:r>
            <a:r>
              <a:rPr lang="en-US" dirty="0"/>
              <a:t> </a:t>
            </a:r>
            <a:r>
              <a:rPr lang="en-US" dirty="0" err="1"/>
              <a:t>en</a:t>
            </a:r>
            <a:r>
              <a:rPr lang="en-US" dirty="0"/>
              <a:t> </a:t>
            </a:r>
            <a:r>
              <a:rPr lang="en-US" dirty="0" err="1"/>
              <a:t>todo</a:t>
            </a:r>
            <a:r>
              <a:rPr lang="en-US" dirty="0"/>
              <a:t> </a:t>
            </a:r>
            <a:r>
              <a:rPr lang="en-US" dirty="0" err="1"/>
              <a:t>el</a:t>
            </a:r>
            <a:r>
              <a:rPr lang="en-US" dirty="0"/>
              <a:t> </a:t>
            </a:r>
            <a:r>
              <a:rPr lang="en-US" dirty="0" err="1"/>
              <a:t>mundo</a:t>
            </a:r>
            <a:r>
              <a:rPr lang="en-US" dirty="0"/>
              <a:t>, </a:t>
            </a:r>
            <a:r>
              <a:rPr lang="en-US" dirty="0" err="1"/>
              <a:t>así</a:t>
            </a:r>
            <a:r>
              <a:rPr lang="en-US" dirty="0"/>
              <a:t> </a:t>
            </a:r>
            <a:r>
              <a:rPr lang="en-US" dirty="0" err="1"/>
              <a:t>como</a:t>
            </a:r>
            <a:r>
              <a:rPr lang="en-US" dirty="0"/>
              <a:t> </a:t>
            </a:r>
            <a:r>
              <a:rPr lang="en-US" dirty="0" err="1"/>
              <a:t>agencias</a:t>
            </a:r>
            <a:r>
              <a:rPr lang="en-US" dirty="0"/>
              <a:t> que </a:t>
            </a:r>
            <a:r>
              <a:rPr lang="en-US" dirty="0" err="1"/>
              <a:t>manejan</a:t>
            </a:r>
            <a:r>
              <a:rPr lang="en-US" dirty="0"/>
              <a:t> tierras, </a:t>
            </a:r>
            <a:r>
              <a:rPr lang="en-US" dirty="0" err="1"/>
              <a:t>en</a:t>
            </a:r>
            <a:r>
              <a:rPr lang="en-US" dirty="0"/>
              <a:t> la que </a:t>
            </a:r>
            <a:r>
              <a:rPr lang="en-US" dirty="0" err="1"/>
              <a:t>todos</a:t>
            </a:r>
            <a:r>
              <a:rPr lang="en-US" dirty="0"/>
              <a:t> </a:t>
            </a:r>
            <a:r>
              <a:rPr lang="en-US" dirty="0" err="1"/>
              <a:t>confluyen</a:t>
            </a:r>
            <a:r>
              <a:rPr lang="en-US" dirty="0"/>
              <a:t> con la </a:t>
            </a:r>
            <a:r>
              <a:rPr lang="en-US" dirty="0" err="1"/>
              <a:t>creencia</a:t>
            </a:r>
            <a:r>
              <a:rPr lang="en-US" dirty="0"/>
              <a:t> </a:t>
            </a:r>
            <a:r>
              <a:rPr lang="en-US" dirty="0" err="1"/>
              <a:t>compartida</a:t>
            </a:r>
            <a:r>
              <a:rPr lang="en-US" dirty="0"/>
              <a:t> de que </a:t>
            </a:r>
            <a:r>
              <a:rPr lang="en-US" dirty="0" err="1"/>
              <a:t>empoderar</a:t>
            </a:r>
            <a:r>
              <a:rPr lang="en-US" dirty="0"/>
              <a:t> a las personas es la </a:t>
            </a:r>
            <a:r>
              <a:rPr lang="en-US" dirty="0" err="1"/>
              <a:t>mejor</a:t>
            </a:r>
            <a:r>
              <a:rPr lang="en-US" dirty="0"/>
              <a:t> </a:t>
            </a:r>
            <a:r>
              <a:rPr lang="en-US" dirty="0" err="1"/>
              <a:t>manera</a:t>
            </a:r>
            <a:r>
              <a:rPr lang="en-US" dirty="0"/>
              <a:t> de </a:t>
            </a:r>
            <a:r>
              <a:rPr lang="en-US" dirty="0" err="1"/>
              <a:t>proteger</a:t>
            </a:r>
            <a:r>
              <a:rPr lang="en-US" dirty="0"/>
              <a:t> a la </a:t>
            </a:r>
            <a:r>
              <a:rPr lang="en-US" dirty="0" err="1"/>
              <a:t>naturaleza</a:t>
            </a:r>
            <a:r>
              <a:rPr lang="en-US" dirty="0"/>
              <a:t>. </a:t>
            </a:r>
            <a:r>
              <a:rPr lang="en-US" dirty="0" err="1"/>
              <a:t>Aquí</a:t>
            </a:r>
            <a:r>
              <a:rPr lang="en-US" dirty="0"/>
              <a:t>, un panorama de </a:t>
            </a:r>
            <a:r>
              <a:rPr lang="en-US" dirty="0" err="1"/>
              <a:t>esa</a:t>
            </a:r>
            <a:r>
              <a:rPr lang="en-US" dirty="0"/>
              <a:t> red.</a:t>
            </a:r>
          </a:p>
          <a:p>
            <a:br>
              <a:rPr lang="en-US" dirty="0"/>
            </a:br>
            <a:br>
              <a:rPr lang="en-US" dirty="0"/>
            </a:b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064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Leave No Trace está comprometida con fomentar la diversidad, la equidad, la inclusion, y la accesibilidad (DEIA) dentro de nuestra organización y en toda la comunidad de actividades al aire libre. Reconocemos que todos los individuos deberían tener iguales oportunidades de experimentar y disfrutar de las áreas naturales, sea cual sea su proveniencia o identidad.</a:t>
            </a:r>
          </a:p>
          <a:p>
            <a:r>
              <a:rPr lang="en-US"/>
              <a:t> </a:t>
            </a:r>
          </a:p>
          <a:p>
            <a:r>
              <a:rPr lang="en-US">
                <a:cs typeface="+mn-lt"/>
              </a:rPr>
              <a:t>Mediante esfuerzos expresos para promover la diversidad y la inclusión en nuestros programas, políticas, y alianzas, nos esmeramos en crear un ambiente acogedor y equitativo para todos en las áreas naturales. Nuestro compromise con DEIA es integral a nuestra misión de proteger los espacios naturales y promover prácticas de recreación responsable para todos.</a:t>
            </a:r>
            <a:br>
              <a:rPr lang="en-US">
                <a:cs typeface="+mn-lt"/>
              </a:rPr>
            </a:br>
            <a:r>
              <a:rPr lang="en-US"/>
              <a:t> </a:t>
            </a:r>
          </a:p>
          <a:p>
            <a:r>
              <a:rPr lang="en-US">
                <a:cs typeface="+mn-lt"/>
              </a:rPr>
              <a:t>Algunos ejemplos incluyen ofrecer el sitio web en múltiples idiomas, trabajar para proporcionar más y más materiales en Español, y actualizar los lineamientos de capacitación para mejorar las oportunidades de accesibilidad.</a:t>
            </a:r>
          </a:p>
          <a:p>
            <a:endParaRPr lang="en-US"/>
          </a:p>
          <a:p>
            <a:r>
              <a:rPr lang="en-US"/>
              <a:t>Continuamos actualizando los materiales del curriculum de Leave No Trace, para delinear más claramente prácticas inclusivas en nuestra ética en la naturaleza, y para evaluar y eliminar terminología problemática/desactualizada en nuestras publicaciones.</a:t>
            </a:r>
          </a:p>
          <a:p>
            <a:r>
              <a:rPr lang="en-US"/>
              <a:t> </a:t>
            </a:r>
          </a:p>
          <a:p>
            <a:r>
              <a:rPr lang="en-US"/>
              <a:t>Trabajar para hacer que los espacios naturales sean inclusivos y accesibles es esencial a la misión central de Leave No Trace – asegurar un future sostenible para las áreas naturales y el planeta, para toda la gente, presente y futura.</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08902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 gente de Leave No Trace tiene un impacto tremendo. Los miembros de Leave No Trace que se han sumado al movimiento proporcionan apoyo y recursos para asegurar que el programa llegue a manos de los que más lo necesitan. Delegados estado-por-estado y otros voluntarios clave están en el terreno, para organizar talleres y eventos educativos, y se han capacitado casi 75.000 instructores para darle vida a Leave No Trace en sus comunidades.</a:t>
            </a:r>
          </a:p>
          <a:p>
            <a:br>
              <a:rPr lang="en-US"/>
            </a:br>
            <a:br>
              <a:rPr lang="en-US"/>
            </a:br>
            <a:endParaRPr lang="en-US"/>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77618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Leave No Trace tiene asociaciones formales con las principales agencias federales de manejo de tierras, como el National Park Service, el US Forest Service, y muchas más, para proveer educación y herramientas que son específicas para los territorios y poblaciones a las que sirven. Hemos trabajado con el Parque Nacional Grand Canyon en Arizona, en el Parque Nacional Acadia en Maine y en el Sendero de los Apalaches con educación de los visitantes: en Yosemite, Denali y en los Tetons en investigación para ayudar en la reducción de desechos. Luego hemos desarrollado programas en parques urbanos y parques estaduales en Florida, Ohio y Minnesota, en programas de Leave No Trace para las problemáticas particulares que enfrentan en sus comunidades.</a:t>
            </a:r>
          </a:p>
          <a:p>
            <a:br>
              <a:rPr lang="en-US"/>
            </a:br>
            <a:br>
              <a:rPr lang="en-US"/>
            </a:br>
            <a:endParaRPr lang="en-US"/>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6574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Además, mediante el poder de más de 600 alianzas/asociaciones con compañías, entidades locales sin fines de lucro, oficinas de turismo, prestadores turísticos y servicios de guías, Leave No Trace puede extender nuestro alcance aún más, con sus integrantes y clientes que buscan todos ellos experiencias en las áreas naturales y que necesitan educación en Leave No Trace.</a:t>
            </a:r>
          </a:p>
          <a:p>
            <a:br>
              <a:rPr lang="en-US"/>
            </a:br>
            <a:br>
              <a:rPr lang="en-US"/>
            </a:br>
            <a:endParaRPr lang="en-US"/>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90069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Imaginen un mundo en el que todas las personas sepan y practiquen Leave No Trace: El movimiento crece día a día. Una quinta parte de nuestros 75.000 capacitadores son de la comunidad internacional, y 96 países han formado alianzas, tienen educadores apasionados que enseñan Leave No Trace en sus comunidades o tienen compromisos gubernamentales con el programa. A las organizaciones de Leave No Trace en Irlanda, Japón, Canadá y Nueva Zelandia se sumará este año Leave No Trace Corea, y otras más en el futuro, apoyando nuestra vision de un mundo con una ciudadanía global comprometida con la educación Leave No Trace.</a:t>
            </a:r>
          </a:p>
          <a:p>
            <a:br>
              <a:rPr lang="en-US"/>
            </a:br>
            <a:br>
              <a:rPr lang="en-US"/>
            </a:br>
            <a:endParaRPr lang="en-US"/>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28428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Leave No Trace enfoca nuestros programas alrededor de dos iniciativas principales: Leave No Trace en Cada Parque y Área Protegida, y Leave No Trace para Cada Niño. El objetivo de estos programas es traer la educación en Leave No Trace a las comunidades y proporcionar oportunidades en el terreno, para que todos jueguen un papel de cuidado ambiental activo.</a:t>
            </a:r>
          </a:p>
          <a:p>
            <a:endParaRPr lang="en-US"/>
          </a:p>
          <a:p>
            <a:r>
              <a:rPr lang="en-US"/>
              <a:t>Estos programas adoptan muchas formas incluyendo trabajo de servicios, investigación, materiales interpretativos, capacitación del staff y de los voluntarios, iniciativas públicas de educación, cartelería in-situ, Leave No Trace Spotlights, Hots Spots de Leave No Trace, Leave No Trace Gold Standard Sites (Sitios de Estándar De Oro de Leave No Trace), Proyectos de Ciencia Ciudadana, trabajo con agencias gubernamentales, entidades de turismo estaduales y locales, y más.</a:t>
            </a:r>
          </a:p>
          <a:p>
            <a:r>
              <a:rPr lang="en-US"/>
              <a:t> </a:t>
            </a:r>
          </a:p>
          <a:p>
            <a:r>
              <a:rPr lang="en-US"/>
              <a:t>En un año típico, la organización Leave No Trace:</a:t>
            </a:r>
          </a:p>
          <a:p>
            <a:pPr marL="171450" indent="-171450">
              <a:buFont typeface="Arial"/>
              <a:buChar char="•"/>
            </a:pPr>
            <a:r>
              <a:rPr lang="en-US"/>
              <a:t>Lleva a cabo más de 600 eventos educativos en la mayoría de los 48 estados contiguos, llegando a más de 15.5 millones de personas</a:t>
            </a:r>
          </a:p>
          <a:p>
            <a:pPr marL="171450" indent="-171450">
              <a:buFont typeface="Arial"/>
              <a:buChar char="•"/>
            </a:pPr>
            <a:r>
              <a:rPr lang="en-US"/>
              <a:t>Trabaja con asociados y voluntarios en talleres presenciales para capacitar a más de 500 educadores avanzados. El programa de aprendizaje online de la organización llega a más de 40 mil personas</a:t>
            </a:r>
          </a:p>
          <a:p>
            <a:pPr marL="171450" indent="-171450">
              <a:buFont typeface="Arial"/>
              <a:buChar char="•"/>
            </a:pPr>
            <a:r>
              <a:rPr lang="en-US"/>
              <a:t>Trabaja con parques y áreas protegidas, programas, y organizaciones para conseguir la Designación de Estándar de Oro Leave No Trace</a:t>
            </a:r>
          </a:p>
          <a:p>
            <a:r>
              <a:rPr lang="en-US"/>
              <a:t> </a:t>
            </a:r>
            <a:br>
              <a:rPr lang="en-US">
                <a:cs typeface="+mn-lt"/>
              </a:rPr>
            </a:br>
            <a:br>
              <a:rPr lang="en-US">
                <a:cs typeface="+mn-lt"/>
              </a:rPr>
            </a:br>
            <a:endParaRPr lang="en-US"/>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36789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El programa Spotlights de Leave No Trace junta nuestro amor compartido por la naturaleza con una dedicación a la preservación de su bienestar y belleza.</a:t>
            </a:r>
          </a:p>
          <a:p>
            <a:r>
              <a:rPr lang="en-US"/>
              <a:t> </a:t>
            </a:r>
          </a:p>
          <a:p>
            <a:pPr algn="l"/>
            <a:r>
              <a:rPr lang="en-US"/>
              <a:t>Seleccionamos espacios naturales nominados que necesitan nuestro cuidado y atención colectivas. Designándolos como Spotlights, involucramos a la comunidad local para que una fuerzas con Leave No Trace y se produzca un impacto significativo que pueda revitalizar y proteger estos lugares especiales en los que nos recreamos, disfrutamos de la compañía mutua, y elevamos nuestra salud físicamente, mentalmente y emocionalmente. Los sitios reciben 3 días de activación, a cargo de los </a:t>
            </a:r>
            <a:r>
              <a:rPr lang="en-US">
                <a:hlinkClick r:id="rId3"/>
              </a:rPr>
              <a:t>Teams Viajeros Subaru/Leave No Trace</a:t>
            </a:r>
            <a:r>
              <a:rPr lang="en-US"/>
              <a:t> que pueden incluir proyectos de servicio, capacitación del staff y de la comunidad, extension comunitaria, y programas con la juventud. </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53067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Los Hot Spots son áreas en distintos lugares del país que enfrentan la amenaza de sufrir impactos irreversibles y a veces su clausura, que se pueden recuperar y volver a una condición saludable mediante recomendaciones de Leave No Trace de largo plazo y focalizadas.</a:t>
            </a:r>
            <a:br>
              <a:rPr lang="en-US"/>
            </a:br>
            <a:r>
              <a:rPr lang="en-US"/>
              <a:t> </a:t>
            </a:r>
          </a:p>
          <a:p>
            <a:r>
              <a:rPr lang="en-US"/>
              <a:t>El programa Hot Spots involucra 5 días de programación educativa presencial que busca guiar a los administradores de las áreas a través de una abarcativa auditoria educativa y de los mensajes que se emiten. Estos programas son exitosos porque Leave No Trace involucra a los actores interesados y a las organizaciones asociadas, desde el comienzo, y fomenta un enfoque de la reducción de impactos con alcance comunitario amplio.</a:t>
            </a:r>
            <a:br>
              <a:rPr lang="en-US"/>
            </a:br>
            <a:r>
              <a:rPr lang="en-US"/>
              <a:t> </a:t>
            </a:r>
          </a:p>
          <a:p>
            <a:r>
              <a:rPr lang="en-US"/>
              <a:t>Hasta la fecha, Leave No Trace condujo más de 110 Hot Spots a lo largo de todo el país –éstas activaciones de 5 días, específicas para cada sitio, son una combinación de programas educativos, proyectos de cuidado ambiental, involucramiento comunitario, talleres sobre tierras públicas, y más.</a:t>
            </a:r>
            <a:br>
              <a:rPr lang="en-US"/>
            </a:br>
            <a:r>
              <a:rPr lang="en-US"/>
              <a:t> </a:t>
            </a:r>
          </a:p>
          <a:p>
            <a:r>
              <a:rPr lang="en-US"/>
              <a:t>Aprendé más en </a:t>
            </a:r>
            <a:r>
              <a:rPr lang="en-US">
                <a:hlinkClick r:id="rId3"/>
              </a:rPr>
              <a:t>LNT.org/our-work/protecting-parks/hot-spots</a:t>
            </a:r>
            <a:r>
              <a:rPr lang="en-US"/>
              <a:t> </a:t>
            </a:r>
          </a:p>
          <a:p>
            <a:r>
              <a:rPr lang="en-US"/>
              <a:t>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52783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El Estándar de Oro es la forma más alta de reconocimiento por parte de Leave No Trace. Los sitios, organizaciones, y programas que logran la designación de Estándar de Oro son reconocidos nacionalmente por su implementación de Leave No Trace. El proceso de designación proporciona un marco para construir un programa educativo de Leave No Trace bien desarrollado, que pueda resultar en visitantes más informados y menos impactos relacionados con la recreación.</a:t>
            </a:r>
          </a:p>
          <a:p>
            <a:r>
              <a:rPr lang="en-US"/>
              <a:t> </a:t>
            </a:r>
          </a:p>
          <a:p>
            <a:r>
              <a:rPr lang="en-US"/>
              <a:t>Basándose en la Evaluación de Leave No Trace, el Estándar de Oro proporciona un marco para desarrollar una programación y educación en Leave No Trace en profundidad. Completar el trabajo que requiere la obtención de la designación, construye un programa educativo de Leave No Trace bien desarrollado, que puede resultar en visitantes más informados, menos impactos de la recreación, reducción en las necesidades de búsqueda y rescate, y parques y áreas protegidas más resilientes.</a:t>
            </a:r>
          </a:p>
          <a:p>
            <a:r>
              <a:rPr lang="en-US"/>
              <a:t> </a:t>
            </a:r>
            <a:br>
              <a:rPr lang="en-US">
                <a:cs typeface="+mn-lt"/>
              </a:rPr>
            </a:br>
            <a:br>
              <a:rPr lang="en-US">
                <a:cs typeface="+mn-lt"/>
              </a:rPr>
            </a:br>
            <a:endParaRPr lang="en-US"/>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5856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kern="100"/>
              <a:t>Leave No Trace es </a:t>
            </a:r>
            <a:r>
              <a:rPr lang="en-US" kern="100" err="1"/>
              <a:t>una</a:t>
            </a:r>
            <a:r>
              <a:rPr lang="en-US" kern="100"/>
              <a:t> de las </a:t>
            </a:r>
            <a:r>
              <a:rPr lang="en-US" kern="100" err="1"/>
              <a:t>principales</a:t>
            </a:r>
            <a:r>
              <a:rPr lang="en-US" kern="100"/>
              <a:t> </a:t>
            </a:r>
            <a:r>
              <a:rPr lang="en-US" kern="100" err="1"/>
              <a:t>organizaciones</a:t>
            </a:r>
            <a:r>
              <a:rPr lang="en-US" kern="100"/>
              <a:t> </a:t>
            </a:r>
            <a:r>
              <a:rPr lang="en-US" kern="100" err="1"/>
              <a:t>en</a:t>
            </a:r>
            <a:r>
              <a:rPr lang="en-US" kern="100"/>
              <a:t> </a:t>
            </a:r>
            <a:r>
              <a:rPr lang="en-US" kern="100" err="1"/>
              <a:t>el</a:t>
            </a:r>
            <a:r>
              <a:rPr lang="en-US" kern="100"/>
              <a:t> </a:t>
            </a:r>
            <a:r>
              <a:rPr lang="en-US" kern="100" err="1"/>
              <a:t>mundo</a:t>
            </a:r>
            <a:r>
              <a:rPr lang="en-US" kern="100"/>
              <a:t> que </a:t>
            </a:r>
            <a:r>
              <a:rPr lang="en-US" kern="100" err="1"/>
              <a:t>encaran</a:t>
            </a:r>
            <a:r>
              <a:rPr lang="en-US" kern="100"/>
              <a:t> </a:t>
            </a:r>
            <a:r>
              <a:rPr lang="en-US" kern="100" err="1"/>
              <a:t>éstos</a:t>
            </a:r>
            <a:r>
              <a:rPr lang="en-US" kern="100"/>
              <a:t> </a:t>
            </a:r>
            <a:r>
              <a:rPr lang="en-US" kern="100" err="1"/>
              <a:t>riesgos</a:t>
            </a:r>
            <a:r>
              <a:rPr lang="en-US" kern="100"/>
              <a:t> </a:t>
            </a:r>
            <a:r>
              <a:rPr lang="en-US" kern="100" err="1"/>
              <a:t>enseñando</a:t>
            </a:r>
            <a:r>
              <a:rPr lang="en-US" kern="100"/>
              <a:t> a las personas </a:t>
            </a:r>
            <a:r>
              <a:rPr lang="en-US" kern="100" err="1"/>
              <a:t>cómo</a:t>
            </a:r>
            <a:r>
              <a:rPr lang="en-US" kern="100"/>
              <a:t> </a:t>
            </a:r>
            <a:r>
              <a:rPr lang="en-US" kern="100" err="1"/>
              <a:t>llevar</a:t>
            </a:r>
            <a:r>
              <a:rPr lang="en-US" kern="100"/>
              <a:t> a </a:t>
            </a:r>
            <a:r>
              <a:rPr lang="en-US" kern="100" err="1"/>
              <a:t>cabo</a:t>
            </a:r>
            <a:r>
              <a:rPr lang="en-US" kern="100"/>
              <a:t> </a:t>
            </a:r>
            <a:r>
              <a:rPr lang="en-US" kern="100" err="1"/>
              <a:t>acciones</a:t>
            </a:r>
            <a:r>
              <a:rPr lang="en-US" kern="100"/>
              <a:t> para </a:t>
            </a:r>
            <a:r>
              <a:rPr lang="en-US" kern="100" err="1"/>
              <a:t>cuidar</a:t>
            </a:r>
            <a:r>
              <a:rPr lang="en-US" kern="100"/>
              <a:t> de las </a:t>
            </a:r>
            <a:r>
              <a:rPr lang="en-US" kern="100" err="1"/>
              <a:t>áreas</a:t>
            </a:r>
            <a:r>
              <a:rPr lang="en-US" kern="100"/>
              <a:t> naturales. </a:t>
            </a:r>
            <a:r>
              <a:rPr lang="en-US" kern="100" err="1"/>
              <a:t>Cuando</a:t>
            </a:r>
            <a:r>
              <a:rPr lang="en-US" kern="100"/>
              <a:t> No </a:t>
            </a:r>
            <a:r>
              <a:rPr lang="en-US" kern="100" err="1"/>
              <a:t>Dejamos</a:t>
            </a:r>
            <a:r>
              <a:rPr lang="en-US" kern="100"/>
              <a:t> Huellas </a:t>
            </a:r>
            <a:r>
              <a:rPr lang="en-US" kern="100" err="1"/>
              <a:t>mantenemos</a:t>
            </a:r>
            <a:r>
              <a:rPr lang="en-US" kern="100"/>
              <a:t> a </a:t>
            </a:r>
            <a:r>
              <a:rPr lang="en-US" kern="100" err="1"/>
              <a:t>los</a:t>
            </a:r>
            <a:r>
              <a:rPr lang="en-US" kern="100"/>
              <a:t> bosques </a:t>
            </a:r>
            <a:r>
              <a:rPr lang="en-US" kern="100" err="1"/>
              <a:t>saludables</a:t>
            </a:r>
            <a:r>
              <a:rPr lang="en-US" kern="100"/>
              <a:t>, </a:t>
            </a:r>
            <a:r>
              <a:rPr lang="en-US" kern="100" err="1"/>
              <a:t>protegemos</a:t>
            </a:r>
            <a:r>
              <a:rPr lang="en-US" kern="100"/>
              <a:t> a </a:t>
            </a:r>
            <a:r>
              <a:rPr lang="en-US" kern="100" err="1"/>
              <a:t>nuestros</a:t>
            </a:r>
            <a:r>
              <a:rPr lang="en-US" kern="100"/>
              <a:t> </a:t>
            </a:r>
            <a:r>
              <a:rPr lang="en-US" kern="100" err="1"/>
              <a:t>parques</a:t>
            </a:r>
            <a:r>
              <a:rPr lang="en-US" kern="100"/>
              <a:t>, </a:t>
            </a:r>
            <a:r>
              <a:rPr lang="en-US" kern="100" err="1"/>
              <a:t>mantenemos</a:t>
            </a:r>
            <a:r>
              <a:rPr lang="en-US" kern="100"/>
              <a:t> a la fauna </a:t>
            </a:r>
            <a:r>
              <a:rPr lang="en-US" kern="100" err="1"/>
              <a:t>silvestre</a:t>
            </a:r>
            <a:r>
              <a:rPr lang="en-US" kern="100"/>
              <a:t> fuerte, </a:t>
            </a:r>
            <a:r>
              <a:rPr lang="en-US" kern="100" err="1"/>
              <a:t>prevenimos</a:t>
            </a:r>
            <a:r>
              <a:rPr lang="en-US" kern="100"/>
              <a:t> </a:t>
            </a:r>
            <a:r>
              <a:rPr lang="en-US" kern="100" err="1"/>
              <a:t>los</a:t>
            </a:r>
            <a:r>
              <a:rPr lang="en-US" kern="100"/>
              <a:t> </a:t>
            </a:r>
            <a:r>
              <a:rPr lang="en-US" kern="100" err="1"/>
              <a:t>incendios</a:t>
            </a:r>
            <a:r>
              <a:rPr lang="en-US" kern="100"/>
              <a:t>, y </a:t>
            </a:r>
            <a:r>
              <a:rPr lang="en-US" kern="100" err="1"/>
              <a:t>aseguramos</a:t>
            </a:r>
            <a:r>
              <a:rPr lang="en-US" kern="100"/>
              <a:t> que </a:t>
            </a:r>
            <a:r>
              <a:rPr lang="en-US" kern="100" err="1"/>
              <a:t>todos</a:t>
            </a:r>
            <a:r>
              <a:rPr lang="en-US" kern="100"/>
              <a:t> </a:t>
            </a:r>
            <a:r>
              <a:rPr lang="en-US" kern="100" err="1"/>
              <a:t>sean</a:t>
            </a:r>
            <a:r>
              <a:rPr lang="en-US" kern="100"/>
              <a:t> </a:t>
            </a:r>
            <a:r>
              <a:rPr lang="en-US" kern="100" err="1"/>
              <a:t>bienvenidos</a:t>
            </a:r>
            <a:r>
              <a:rPr lang="en-US" kern="100"/>
              <a:t> para </a:t>
            </a:r>
            <a:r>
              <a:rPr lang="en-US" kern="100" err="1"/>
              <a:t>disfrutar</a:t>
            </a:r>
            <a:r>
              <a:rPr lang="en-US" kern="100"/>
              <a:t> </a:t>
            </a:r>
            <a:r>
              <a:rPr lang="en-US" kern="100" err="1"/>
              <a:t>juntos</a:t>
            </a:r>
            <a:r>
              <a:rPr lang="en-US" kern="100"/>
              <a:t> de </a:t>
            </a:r>
            <a:r>
              <a:rPr lang="en-US" kern="100" err="1"/>
              <a:t>estos</a:t>
            </a:r>
            <a:r>
              <a:rPr lang="en-US" kern="100"/>
              <a:t> </a:t>
            </a:r>
            <a:r>
              <a:rPr lang="en-US" kern="100" err="1"/>
              <a:t>lugares</a:t>
            </a:r>
            <a:r>
              <a:rPr lang="en-US" kern="100"/>
              <a:t> </a:t>
            </a:r>
            <a:r>
              <a:rPr lang="en-US" kern="100" err="1"/>
              <a:t>especiales</a:t>
            </a:r>
            <a:r>
              <a:rPr lang="en-US" kern="100"/>
              <a:t>.</a:t>
            </a:r>
          </a:p>
          <a:p>
            <a:pPr>
              <a:defRPr/>
            </a:pPr>
            <a:r>
              <a:rPr lang="en-US" kern="100"/>
              <a:t> </a:t>
            </a:r>
          </a:p>
          <a:p>
            <a:pPr>
              <a:defRPr/>
            </a:pPr>
            <a:r>
              <a:rPr lang="en-US" kern="100"/>
              <a:t>La </a:t>
            </a:r>
            <a:r>
              <a:rPr lang="en-US" kern="100" err="1"/>
              <a:t>investigación</a:t>
            </a:r>
            <a:r>
              <a:rPr lang="en-US" kern="100"/>
              <a:t> </a:t>
            </a:r>
            <a:r>
              <a:rPr lang="en-US" kern="100" err="1"/>
              <a:t>nos</a:t>
            </a:r>
            <a:r>
              <a:rPr lang="en-US" kern="100"/>
              <a:t> dice que las personas con </a:t>
            </a:r>
            <a:r>
              <a:rPr lang="en-US" kern="100" err="1"/>
              <a:t>entrenamiento</a:t>
            </a:r>
            <a:r>
              <a:rPr lang="en-US" kern="100"/>
              <a:t> </a:t>
            </a:r>
            <a:r>
              <a:rPr lang="en-US" kern="100" err="1"/>
              <a:t>en</a:t>
            </a:r>
            <a:r>
              <a:rPr lang="en-US" kern="100"/>
              <a:t> Leave No Trace, es 5 </a:t>
            </a:r>
            <a:r>
              <a:rPr lang="en-US" kern="100" err="1"/>
              <a:t>veces</a:t>
            </a:r>
            <a:r>
              <a:rPr lang="en-US" kern="100"/>
              <a:t> </a:t>
            </a:r>
            <a:r>
              <a:rPr lang="en-US" kern="100" err="1"/>
              <a:t>más</a:t>
            </a:r>
            <a:r>
              <a:rPr lang="en-US" kern="100"/>
              <a:t> probable que </a:t>
            </a:r>
            <a:r>
              <a:rPr lang="en-US" kern="100" err="1"/>
              <a:t>protejan</a:t>
            </a:r>
            <a:r>
              <a:rPr lang="en-US" kern="100"/>
              <a:t> a la </a:t>
            </a:r>
            <a:r>
              <a:rPr lang="en-US" kern="100" err="1"/>
              <a:t>naturaleza</a:t>
            </a:r>
            <a:r>
              <a:rPr lang="en-US" kern="100"/>
              <a:t>, </a:t>
            </a:r>
            <a:r>
              <a:rPr lang="en-US" kern="100" err="1"/>
              <a:t>pero</a:t>
            </a:r>
            <a:r>
              <a:rPr lang="en-US" kern="100"/>
              <a:t> 9 de </a:t>
            </a:r>
            <a:r>
              <a:rPr lang="en-US" kern="100" err="1"/>
              <a:t>cada</a:t>
            </a:r>
            <a:r>
              <a:rPr lang="en-US" kern="100"/>
              <a:t> 10 personas </a:t>
            </a:r>
            <a:r>
              <a:rPr lang="en-US" kern="100" err="1"/>
              <a:t>aún</a:t>
            </a:r>
            <a:r>
              <a:rPr lang="en-US" kern="100"/>
              <a:t> no </a:t>
            </a:r>
            <a:r>
              <a:rPr lang="en-US" kern="100" err="1"/>
              <a:t>tienen</a:t>
            </a:r>
            <a:r>
              <a:rPr lang="en-US" kern="100"/>
              <a:t> </a:t>
            </a:r>
            <a:r>
              <a:rPr lang="en-US" kern="100" err="1"/>
              <a:t>esa</a:t>
            </a:r>
            <a:r>
              <a:rPr lang="en-US" kern="100"/>
              <a:t> </a:t>
            </a:r>
            <a:r>
              <a:rPr lang="en-US" kern="100" err="1"/>
              <a:t>educación</a:t>
            </a:r>
            <a:r>
              <a:rPr lang="en-US" kern="100"/>
              <a:t> </a:t>
            </a:r>
            <a:r>
              <a:rPr lang="en-US" kern="100" err="1"/>
              <a:t>crítica</a:t>
            </a:r>
            <a:r>
              <a:rPr lang="en-US" kern="100"/>
              <a:t> y </a:t>
            </a:r>
            <a:r>
              <a:rPr lang="en-US" kern="100" err="1"/>
              <a:t>básica</a:t>
            </a:r>
            <a:r>
              <a:rPr lang="en-US" kern="100"/>
              <a:t> que </a:t>
            </a:r>
            <a:r>
              <a:rPr lang="en-US" kern="100" err="1"/>
              <a:t>necesitan</a:t>
            </a:r>
            <a:r>
              <a:rPr lang="en-US" kern="100"/>
              <a:t>. Leave No Trace </a:t>
            </a:r>
            <a:r>
              <a:rPr lang="en-US" kern="100" err="1"/>
              <a:t>existe</a:t>
            </a:r>
            <a:r>
              <a:rPr lang="en-US" kern="100"/>
              <a:t> para </a:t>
            </a:r>
            <a:r>
              <a:rPr lang="en-US" kern="100" err="1"/>
              <a:t>cambiar</a:t>
            </a:r>
            <a:r>
              <a:rPr lang="en-US" kern="100"/>
              <a:t> </a:t>
            </a:r>
            <a:r>
              <a:rPr lang="en-US" kern="100" err="1"/>
              <a:t>eso</a:t>
            </a:r>
            <a:r>
              <a:rPr lang="en-US" kern="100"/>
              <a:t>.</a:t>
            </a:r>
            <a:br>
              <a:rPr lang="en-US" kern="100">
                <a:cs typeface="+mn-lt"/>
              </a:rPr>
            </a:br>
            <a:endParaRPr lang="en-US" kern="10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0170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Leave No Trace para Cada Niño es un programa que ayuda a los jóvenes a aprender cómo las acciones responsables pueden ayudar a proteger las áreas naturales. La iniciativa toma forma de y está inspirada por la rica diversidad de jóvenes y sus comunidades que han encontrado regocijo, descubrimiento y aprendizaje en la naturaleza.</a:t>
            </a:r>
          </a:p>
          <a:p>
            <a:r>
              <a:rPr lang="en-US"/>
              <a:t> </a:t>
            </a:r>
            <a:br>
              <a:rPr lang="en-US">
                <a:cs typeface="+mn-lt"/>
              </a:rPr>
            </a:br>
            <a:br>
              <a:rPr lang="en-US">
                <a:cs typeface="+mn-lt"/>
              </a:rPr>
            </a:br>
            <a:endParaRPr lang="en-US"/>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999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Estar equipados con capacitación en Leave No Trace hace que nuestras comunidades y espacios naturales sean más saludables. Practicar Leave No Trace es algo que todos podemos hacer cuando interactuamos con la naturaleza, y es una destreza que podemos pasar a la siguiente generación. El 85% de las personas creen que Leave No Trace efectivamente protege el ambiente para las futuras generaciones.</a:t>
            </a:r>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75634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 Capacitación Leave No Trace está dividida en dos trayectorias; una trayectoria para Instructores, y una trayectoria Recreacional.</a:t>
            </a:r>
          </a:p>
          <a:p>
            <a:r>
              <a:rPr lang="en-US"/>
              <a:t> </a:t>
            </a:r>
          </a:p>
          <a:p>
            <a:r>
              <a:rPr lang="en-US"/>
              <a:t>La trayectoria de Capacitación para Instructores está diseñada para aquellos con un rol de enseñanza activa de Leave No Trace y proporciona a los que completan los cursos, una certificación válida por 2 años. Los Cursos Nivel 1 de Instructor se llevan a cabo en forma presencial, virtual, o híbrida, durante 2 días o un total de 16 horas. Los Instructores Nivel 1 están certificados para co-instruir Cursos Nivel 1 de Instructor y para impartir Cursos de Destrezas y Talleres. Los Cursos Nivel 2 de Instructor son de 5 días, presenciales. Los Instructores Nivel 2 están certificados para impartir Cursos Nivel 1 de Instructor, Cursos de Destrezas y Talleres.</a:t>
            </a:r>
          </a:p>
          <a:p>
            <a:r>
              <a:rPr lang="en-US"/>
              <a:t> </a:t>
            </a:r>
          </a:p>
          <a:p>
            <a:r>
              <a:rPr lang="en-US"/>
              <a:t>La trayectoria de Capacitación Recreacional está diseñada para aquellos que desean aprender las destrezas y la información de Leave No Trace para aplicarlas en sus propias actividades en la naturaleza. Los Cursos de Destrezas son de dos días y los Talleres pueden ir desde 30 minutos hasta un día entero. Los participantes en los cursos de Capacitación Recreacional pueden recibir Certificados de Finalización.</a:t>
            </a:r>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47755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Los Proveedores de Cursos son organizaciones autorizadas a impartir Cursos Nivel 2 de Instructor.</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59696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El Curso Leave No Trace 101 es solo uno de los ejemplos de nuestra oferta de cursos/capacitación online, y es una gran introducción a Leave No Trace y a las acciones que podemos llevar a cabo colectivamente para proteger a nuestro planeta. En el curso tenemos información útil con un marco simple de practicas de mínimo impacto para aplicar cuando salimos a la naturaleza. Hay otros cursos online gratuitos para tipos específicos de recreación, y seguimos creando más cursos online.</a:t>
            </a:r>
          </a:p>
          <a:p>
            <a:br>
              <a:rPr lang="en-US"/>
            </a:br>
            <a:endParaRPr lang="en-US"/>
          </a:p>
        </p:txBody>
      </p:sp>
      <p:sp>
        <p:nvSpPr>
          <p:cNvPr id="4" name="Slide Number Placeholder 3"/>
          <p:cNvSpPr>
            <a:spLocks noGrp="1"/>
          </p:cNvSpPr>
          <p:nvPr>
            <p:ph type="sldNum" sz="quarter" idx="5"/>
          </p:nvPr>
        </p:nvSpPr>
        <p:spPr/>
        <p:txBody>
          <a:bodyPr/>
          <a:lstStyle/>
          <a:p>
            <a:fld id="{81080D88-6E09-F54B-A012-A6123FEF5486}" type="slidenum">
              <a:rPr lang="en-US" smtClean="0"/>
              <a:t>35</a:t>
            </a:fld>
            <a:endParaRPr lang="en-US"/>
          </a:p>
        </p:txBody>
      </p:sp>
    </p:spTree>
    <p:extLst>
      <p:ext uri="{BB962C8B-B14F-4D97-AF65-F5344CB8AC3E}">
        <p14:creationId xmlns:p14="http://schemas.microsoft.com/office/powerpoint/2010/main" val="8577741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 organización Leave No Trace financia, desarrolla y lleva a cabo investigación diseñada para dar basamento a formas nuevas y efectivas de proporcionar educación para proteger nuestras tierras públicas compartidas. Creamos proyectos de investigación de avanzada, y utilizamos métodos de última generación para impulsar el desarrollo de educación y mensajes al público específicos, y programación innovadora.</a:t>
            </a:r>
          </a:p>
          <a:p>
            <a:r>
              <a:rPr lang="en-US"/>
              <a:t>  </a:t>
            </a:r>
          </a:p>
          <a:p>
            <a:r>
              <a:rPr lang="en-US"/>
              <a:t>Algunos estudios anteriores enfocados en Leave No Trace utilizaban las practicas de impacto mínimo como medida de la efectividad de Leave No Trace. En otras palabras, cuanto más sabés acerca de Leave No Trace, más probable es que lo lleves a la práctica. Aunque el conocimiento sobre Leave No Trace es importante, no hay una relación perfecta entre el conocimiento y el comportamiento. Dicho de otra manera, incrementar el conocimiento acerca de los impactos ambientales no necesariamente garantiza un cambio en el comportamiento de una persona en lo relativo a Leave No Trace. La organización Leave No Trace está constantemente buscando maneras nuevas y efectivas de influir en el cuidado ambiental de nuestros espacios compartidos.</a:t>
            </a:r>
          </a:p>
          <a:p>
            <a:r>
              <a:rPr lang="en-US"/>
              <a:t> </a:t>
            </a:r>
            <a:br>
              <a:rPr lang="en-US">
                <a:cs typeface="+mn-lt"/>
              </a:rPr>
            </a:br>
            <a:r>
              <a:rPr lang="en-US"/>
              <a:t> </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46234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mn-lt"/>
              </a:rPr>
              <a:t>La Agenda de Investigación Estratégica de Leave No Trace sirve como marco estratégico para hacer avanzar nuestra misión mediante prácticas basadas en evidencia y toma de decisiones informada. Esta agenda delinea las prioridades de investigación claves y las áreas focales, dirigidas a abordar los huecos críticos de conocimiento en ética y conservación de áreas naturales.</a:t>
            </a:r>
            <a:br>
              <a:rPr lang="en-US">
                <a:cs typeface="+mn-lt"/>
              </a:rPr>
            </a:br>
            <a:r>
              <a:rPr lang="en-US"/>
              <a:t> </a:t>
            </a:r>
          </a:p>
          <a:p>
            <a:r>
              <a:rPr lang="en-US"/>
              <a:t>Combinando metodologías de investigación tales como estudios cuantitativos, investigación cualitativa, diseños experimentales, y alianzas de colaboración, procuramos generar evidencia empírica para continuar fortaleciendo la efectividad de los principios, practicas, y programas educacionales y de capacitación de Leave No Trace. Involucrándonos con actores interesados en la academia, las agencias gubernamentales, las organizaciones sin fines de lucro, y la industria “outdoor”, buscamos fomentar una cultura de colaboración para la investigación y el intercambio de información, para dar una base de información a las políticas, la educación, y los esfuerzos de promoción y defensa de la mision de Leave No Trace.</a:t>
            </a:r>
          </a:p>
          <a:p>
            <a:r>
              <a:rPr lang="en-US"/>
              <a:t> </a:t>
            </a:r>
            <a:br>
              <a:rPr lang="en-US">
                <a:cs typeface="+mn-lt"/>
              </a:rPr>
            </a:br>
            <a:r>
              <a:rPr lang="en-US"/>
              <a:t> </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8081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El Equipo Científico de Leave No Trace comprende un grupo diverso de expertos e investigadores dedicado a hacer avanzar nuestra comprensión de la ética y la conservación de las áreas naturales. Este equipo interdisciplinario trabaja con la organización Leave No Trace para colaborar en proyectos de investigación, esfuerzos de colección de datos, y en iniciativas de diseminación del conocimiento para dar base informativa a la toma de decisiones basada en evidencia, y a las mejores prácticas en la recreación en áreas naturales. A través de su experiencia y sus contribuciones, el Equipo Científico juega un rol vital de apoyo a la misión e impacto de Leave No Trace.</a:t>
            </a:r>
          </a:p>
          <a:p>
            <a:endParaRPr lang="en-US"/>
          </a:p>
          <a:p>
            <a:r>
              <a:rPr lang="en-US"/>
              <a:t>Aprendé más sobre los estudios de investigación realizados, y las investigaciones futuras en LNT.org/out-work/research </a:t>
            </a:r>
          </a:p>
          <a:p>
            <a:pPr>
              <a:lnSpc>
                <a:spcPct val="117999"/>
              </a:lnSpc>
            </a:pPr>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54907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Podés proteger a la naturaleza para las futuras generaciones, renovando tu membresía o sumándote hoy al movimiento. Juntos, podemos crear un futuro más verde, más sostenible para todos.</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01682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Una persona capacitada en Leave No Trace va a educar a 256 personas más. Anotate en un curso, hoy.</a:t>
            </a: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505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00">
                <a:effectLst/>
              </a:rPr>
              <a:t>En Leave No Trace </a:t>
            </a:r>
            <a:r>
              <a:rPr lang="en-US" kern="100" err="1">
                <a:effectLst/>
              </a:rPr>
              <a:t>empoderamos</a:t>
            </a:r>
            <a:r>
              <a:rPr lang="en-US" kern="100">
                <a:effectLst/>
              </a:rPr>
              <a:t> a la </a:t>
            </a:r>
            <a:r>
              <a:rPr lang="en-US" kern="100" err="1">
                <a:effectLst/>
              </a:rPr>
              <a:t>gente</a:t>
            </a:r>
            <a:r>
              <a:rPr lang="en-US" kern="100">
                <a:effectLst/>
              </a:rPr>
              <a:t> para que sea la </a:t>
            </a:r>
            <a:r>
              <a:rPr lang="en-US" kern="100" err="1">
                <a:effectLst/>
              </a:rPr>
              <a:t>solución</a:t>
            </a:r>
            <a:r>
              <a:rPr lang="en-US" kern="100">
                <a:effectLst/>
              </a:rPr>
              <a:t> en la </a:t>
            </a:r>
            <a:r>
              <a:rPr lang="en-US" kern="100" err="1">
                <a:effectLst/>
              </a:rPr>
              <a:t>conservación</a:t>
            </a:r>
            <a:r>
              <a:rPr lang="en-US" kern="100">
                <a:effectLst/>
              </a:rPr>
              <a:t>. Para </a:t>
            </a:r>
            <a:r>
              <a:rPr lang="en-US" kern="100" err="1">
                <a:effectLst/>
              </a:rPr>
              <a:t>eso</a:t>
            </a:r>
            <a:r>
              <a:rPr lang="en-US" kern="100">
                <a:effectLst/>
              </a:rPr>
              <a:t>:</a:t>
            </a:r>
            <a:endParaRPr lang="en-US"/>
          </a:p>
          <a:p>
            <a:pPr marL="228600" indent="-228600">
              <a:buAutoNum type="arabicPeriod"/>
            </a:pPr>
            <a:r>
              <a:rPr lang="en-US" kern="100"/>
              <a:t>Estamos </a:t>
            </a:r>
            <a:r>
              <a:rPr lang="en-US" kern="100" err="1"/>
              <a:t>contribuyendo</a:t>
            </a:r>
            <a:r>
              <a:rPr lang="en-US" kern="100"/>
              <a:t> a hacer avanzar la </a:t>
            </a:r>
            <a:r>
              <a:rPr lang="en-US" kern="100" err="1"/>
              <a:t>ciencia</a:t>
            </a:r>
            <a:r>
              <a:rPr lang="en-US" kern="100"/>
              <a:t> y la </a:t>
            </a:r>
            <a:r>
              <a:rPr lang="en-US" kern="100" err="1"/>
              <a:t>investigación</a:t>
            </a:r>
            <a:r>
              <a:rPr lang="en-US" kern="100"/>
              <a:t> para </a:t>
            </a:r>
            <a:r>
              <a:rPr lang="en-US" kern="100" err="1"/>
              <a:t>fortalecer</a:t>
            </a:r>
            <a:r>
              <a:rPr lang="en-US" kern="100"/>
              <a:t> la </a:t>
            </a:r>
            <a:r>
              <a:rPr lang="en-US" kern="100" err="1"/>
              <a:t>salud</a:t>
            </a:r>
            <a:r>
              <a:rPr lang="en-US" kern="100"/>
              <a:t> de las </a:t>
            </a:r>
            <a:r>
              <a:rPr lang="en-US" kern="100" err="1"/>
              <a:t>áreas</a:t>
            </a:r>
            <a:r>
              <a:rPr lang="en-US" kern="100"/>
              <a:t> </a:t>
            </a:r>
            <a:r>
              <a:rPr lang="en-US" kern="100" err="1"/>
              <a:t>silvestres</a:t>
            </a:r>
            <a:r>
              <a:rPr lang="en-US" kern="100"/>
              <a:t>.</a:t>
            </a:r>
            <a:endParaRPr lang="en-US"/>
          </a:p>
          <a:p>
            <a:pPr marL="228600" indent="-228600">
              <a:buAutoNum type="arabicPeriod"/>
            </a:pPr>
            <a:r>
              <a:rPr lang="en-US" kern="100" err="1">
                <a:effectLst/>
              </a:rPr>
              <a:t>Somos</a:t>
            </a:r>
            <a:r>
              <a:rPr lang="en-US" kern="100">
                <a:effectLst/>
              </a:rPr>
              <a:t> </a:t>
            </a:r>
            <a:r>
              <a:rPr lang="en-US" kern="100" err="1">
                <a:effectLst/>
              </a:rPr>
              <a:t>líderes</a:t>
            </a:r>
            <a:r>
              <a:rPr lang="en-US" kern="100">
                <a:effectLst/>
              </a:rPr>
              <a:t> con la </a:t>
            </a:r>
            <a:r>
              <a:rPr lang="en-US" kern="100" err="1">
                <a:effectLst/>
              </a:rPr>
              <a:t>educación</a:t>
            </a:r>
            <a:r>
              <a:rPr lang="en-US" kern="100">
                <a:effectLst/>
              </a:rPr>
              <a:t> y </a:t>
            </a:r>
            <a:r>
              <a:rPr lang="en-US" kern="100" err="1">
                <a:effectLst/>
              </a:rPr>
              <a:t>capacitación</a:t>
            </a:r>
            <a:r>
              <a:rPr lang="en-US" kern="100">
                <a:effectLst/>
              </a:rPr>
              <a:t> </a:t>
            </a:r>
            <a:r>
              <a:rPr lang="en-US" kern="100" err="1">
                <a:effectLst/>
              </a:rPr>
              <a:t>en</a:t>
            </a:r>
            <a:r>
              <a:rPr lang="en-US" kern="100">
                <a:effectLst/>
              </a:rPr>
              <a:t> Leave No Trace para </a:t>
            </a:r>
            <a:r>
              <a:rPr lang="en-US" kern="100" err="1">
                <a:effectLst/>
              </a:rPr>
              <a:t>todas</a:t>
            </a:r>
            <a:r>
              <a:rPr lang="en-US" kern="100">
                <a:effectLst/>
              </a:rPr>
              <a:t> las personas, para </a:t>
            </a:r>
            <a:r>
              <a:rPr lang="en-US" kern="100" err="1">
                <a:effectLst/>
              </a:rPr>
              <a:t>asegurar</a:t>
            </a:r>
            <a:r>
              <a:rPr lang="en-US" kern="100">
                <a:effectLst/>
              </a:rPr>
              <a:t> que </a:t>
            </a:r>
            <a:r>
              <a:rPr lang="en-US" kern="100" err="1">
                <a:effectLst/>
              </a:rPr>
              <a:t>tengan</a:t>
            </a:r>
            <a:r>
              <a:rPr lang="en-US" kern="100">
                <a:effectLst/>
              </a:rPr>
              <a:t> las </a:t>
            </a:r>
            <a:r>
              <a:rPr lang="en-US" kern="100" err="1">
                <a:effectLst/>
              </a:rPr>
              <a:t>herramientas</a:t>
            </a:r>
            <a:r>
              <a:rPr lang="en-US" kern="100">
                <a:effectLst/>
              </a:rPr>
              <a:t> que </a:t>
            </a:r>
            <a:r>
              <a:rPr lang="en-US" kern="100" err="1">
                <a:effectLst/>
              </a:rPr>
              <a:t>necesitan</a:t>
            </a:r>
            <a:r>
              <a:rPr lang="en-US" kern="100">
                <a:effectLst/>
              </a:rPr>
              <a:t>.</a:t>
            </a:r>
            <a:endParaRPr lang="en-US"/>
          </a:p>
          <a:p>
            <a:pPr marL="228600" indent="-228600">
              <a:buAutoNum type="arabicPeriod"/>
            </a:pPr>
            <a:r>
              <a:rPr lang="en-US" kern="100" err="1"/>
              <a:t>Construimos</a:t>
            </a:r>
            <a:r>
              <a:rPr lang="en-US" kern="100"/>
              <a:t> </a:t>
            </a:r>
            <a:r>
              <a:rPr lang="en-US" kern="100" err="1"/>
              <a:t>alianzas</a:t>
            </a:r>
            <a:r>
              <a:rPr lang="en-US" kern="100"/>
              <a:t> </a:t>
            </a:r>
            <a:r>
              <a:rPr lang="en-US" kern="100" err="1"/>
              <a:t>duraderas</a:t>
            </a:r>
            <a:r>
              <a:rPr lang="en-US" kern="100"/>
              <a:t> y </a:t>
            </a:r>
            <a:r>
              <a:rPr lang="en-US" kern="100" err="1"/>
              <a:t>activamos</a:t>
            </a:r>
            <a:r>
              <a:rPr lang="en-US" kern="100"/>
              <a:t> a las </a:t>
            </a:r>
            <a:r>
              <a:rPr lang="en-US" kern="100" err="1"/>
              <a:t>comunidades</a:t>
            </a:r>
            <a:r>
              <a:rPr lang="en-US" kern="100"/>
              <a:t> a </a:t>
            </a:r>
            <a:r>
              <a:rPr lang="en-US" kern="100" err="1"/>
              <a:t>través</a:t>
            </a:r>
            <a:r>
              <a:rPr lang="en-US" kern="100"/>
              <a:t> de </a:t>
            </a:r>
            <a:r>
              <a:rPr lang="en-US" kern="100" err="1"/>
              <a:t>programas</a:t>
            </a:r>
            <a:r>
              <a:rPr lang="en-US" kern="100"/>
              <a:t> de </a:t>
            </a:r>
            <a:r>
              <a:rPr lang="en-US" kern="100" err="1"/>
              <a:t>educación</a:t>
            </a:r>
            <a:r>
              <a:rPr lang="en-US" kern="100"/>
              <a:t> y </a:t>
            </a:r>
            <a:r>
              <a:rPr lang="en-US" kern="100" err="1"/>
              <a:t>restauración</a:t>
            </a:r>
            <a:r>
              <a:rPr lang="en-US" kern="100"/>
              <a:t> </a:t>
            </a:r>
            <a:r>
              <a:rPr lang="en-US" kern="100" err="1"/>
              <a:t>críticos</a:t>
            </a:r>
            <a:r>
              <a:rPr lang="en-US" kern="100"/>
              <a:t>.</a:t>
            </a:r>
            <a:endParaRPr lang="en-US"/>
          </a:p>
          <a:p>
            <a:pPr>
              <a:spcBef>
                <a:spcPts val="0"/>
              </a:spcBef>
              <a:spcAft>
                <a:spcPts val="0"/>
              </a:spcAft>
            </a:pPr>
            <a:r>
              <a:rPr lang="en-US" kern="100">
                <a:effectLst/>
              </a:rPr>
              <a:t> </a:t>
            </a:r>
            <a:endParaRPr lang="en-US"/>
          </a:p>
          <a:p>
            <a:pPr>
              <a:spcBef>
                <a:spcPts val="0"/>
              </a:spcBef>
              <a:spcAft>
                <a:spcPts val="0"/>
              </a:spcAft>
            </a:pPr>
            <a:r>
              <a:rPr lang="en-US" kern="100">
                <a:effectLst/>
                <a:highlight>
                  <a:srgbClr val="FFFF00"/>
                </a:highlight>
              </a:rPr>
              <a:t>***Porque </a:t>
            </a:r>
            <a:r>
              <a:rPr lang="en-US" kern="100" err="1">
                <a:effectLst/>
                <a:highlight>
                  <a:srgbClr val="FFFF00"/>
                </a:highlight>
              </a:rPr>
              <a:t>cuando</a:t>
            </a:r>
            <a:r>
              <a:rPr lang="en-US" kern="100">
                <a:effectLst/>
                <a:highlight>
                  <a:srgbClr val="FFFF00"/>
                </a:highlight>
              </a:rPr>
              <a:t> No </a:t>
            </a:r>
            <a:r>
              <a:rPr lang="en-US" kern="100" err="1">
                <a:effectLst/>
                <a:highlight>
                  <a:srgbClr val="FFFF00"/>
                </a:highlight>
              </a:rPr>
              <a:t>Dejamos</a:t>
            </a:r>
            <a:r>
              <a:rPr lang="en-US" kern="100">
                <a:effectLst/>
                <a:highlight>
                  <a:srgbClr val="FFFF00"/>
                </a:highlight>
              </a:rPr>
              <a:t> Huellas </a:t>
            </a:r>
            <a:r>
              <a:rPr lang="en-US" kern="100" err="1">
                <a:effectLst/>
                <a:highlight>
                  <a:srgbClr val="FFFF00"/>
                </a:highlight>
              </a:rPr>
              <a:t>mantenemos</a:t>
            </a:r>
            <a:r>
              <a:rPr lang="en-US" kern="100">
                <a:effectLst/>
                <a:highlight>
                  <a:srgbClr val="FFFF00"/>
                </a:highlight>
              </a:rPr>
              <a:t> a </a:t>
            </a:r>
            <a:r>
              <a:rPr lang="en-US" kern="100" err="1">
                <a:effectLst/>
                <a:highlight>
                  <a:srgbClr val="FFFF00"/>
                </a:highlight>
              </a:rPr>
              <a:t>los</a:t>
            </a:r>
            <a:r>
              <a:rPr lang="en-US" kern="100">
                <a:effectLst/>
                <a:highlight>
                  <a:srgbClr val="FFFF00"/>
                </a:highlight>
              </a:rPr>
              <a:t> bosques </a:t>
            </a:r>
            <a:r>
              <a:rPr lang="en-US" kern="100" err="1">
                <a:effectLst/>
                <a:highlight>
                  <a:srgbClr val="FFFF00"/>
                </a:highlight>
              </a:rPr>
              <a:t>saludables</a:t>
            </a:r>
            <a:r>
              <a:rPr lang="en-US" kern="100">
                <a:effectLst/>
                <a:highlight>
                  <a:srgbClr val="FFFF00"/>
                </a:highlight>
              </a:rPr>
              <a:t>, </a:t>
            </a:r>
            <a:r>
              <a:rPr lang="en-US" kern="100" err="1">
                <a:effectLst/>
                <a:highlight>
                  <a:srgbClr val="FFFF00"/>
                </a:highlight>
              </a:rPr>
              <a:t>protegemos</a:t>
            </a:r>
            <a:r>
              <a:rPr lang="en-US" kern="100">
                <a:effectLst/>
                <a:highlight>
                  <a:srgbClr val="FFFF00"/>
                </a:highlight>
              </a:rPr>
              <a:t> a </a:t>
            </a:r>
            <a:r>
              <a:rPr lang="en-US" kern="100" err="1">
                <a:effectLst/>
                <a:highlight>
                  <a:srgbClr val="FFFF00"/>
                </a:highlight>
              </a:rPr>
              <a:t>nuestros</a:t>
            </a:r>
            <a:r>
              <a:rPr lang="en-US" kern="100">
                <a:effectLst/>
                <a:highlight>
                  <a:srgbClr val="FFFF00"/>
                </a:highlight>
              </a:rPr>
              <a:t> </a:t>
            </a:r>
            <a:r>
              <a:rPr lang="en-US" kern="100" err="1">
                <a:effectLst/>
                <a:highlight>
                  <a:srgbClr val="FFFF00"/>
                </a:highlight>
              </a:rPr>
              <a:t>parques</a:t>
            </a:r>
            <a:r>
              <a:rPr lang="en-US" kern="100">
                <a:effectLst/>
                <a:highlight>
                  <a:srgbClr val="FFFF00"/>
                </a:highlight>
              </a:rPr>
              <a:t>, </a:t>
            </a:r>
            <a:r>
              <a:rPr lang="en-US" kern="100" err="1">
                <a:effectLst/>
                <a:highlight>
                  <a:srgbClr val="FFFF00"/>
                </a:highlight>
              </a:rPr>
              <a:t>mantenemos</a:t>
            </a:r>
            <a:r>
              <a:rPr lang="en-US" kern="100">
                <a:effectLst/>
                <a:highlight>
                  <a:srgbClr val="FFFF00"/>
                </a:highlight>
              </a:rPr>
              <a:t> a la fauna </a:t>
            </a:r>
            <a:r>
              <a:rPr lang="en-US" kern="100" err="1">
                <a:effectLst/>
                <a:highlight>
                  <a:srgbClr val="FFFF00"/>
                </a:highlight>
              </a:rPr>
              <a:t>silvestre</a:t>
            </a:r>
            <a:r>
              <a:rPr lang="en-US" kern="100">
                <a:effectLst/>
                <a:highlight>
                  <a:srgbClr val="FFFF00"/>
                </a:highlight>
              </a:rPr>
              <a:t> Fuerte, </a:t>
            </a:r>
            <a:r>
              <a:rPr lang="en-US" kern="100" err="1">
                <a:effectLst/>
                <a:highlight>
                  <a:srgbClr val="FFFF00"/>
                </a:highlight>
              </a:rPr>
              <a:t>prevenimos</a:t>
            </a:r>
            <a:r>
              <a:rPr lang="en-US" kern="100">
                <a:effectLst/>
                <a:highlight>
                  <a:srgbClr val="FFFF00"/>
                </a:highlight>
              </a:rPr>
              <a:t> </a:t>
            </a:r>
            <a:r>
              <a:rPr lang="en-US" kern="100" err="1">
                <a:effectLst/>
                <a:highlight>
                  <a:srgbClr val="FFFF00"/>
                </a:highlight>
              </a:rPr>
              <a:t>los</a:t>
            </a:r>
            <a:r>
              <a:rPr lang="en-US" kern="100">
                <a:effectLst/>
                <a:highlight>
                  <a:srgbClr val="FFFF00"/>
                </a:highlight>
              </a:rPr>
              <a:t> </a:t>
            </a:r>
            <a:r>
              <a:rPr lang="en-US" kern="100" err="1">
                <a:effectLst/>
                <a:highlight>
                  <a:srgbClr val="FFFF00"/>
                </a:highlight>
              </a:rPr>
              <a:t>incendios</a:t>
            </a:r>
            <a:r>
              <a:rPr lang="en-US" kern="100">
                <a:effectLst/>
                <a:highlight>
                  <a:srgbClr val="FFFF00"/>
                </a:highlight>
              </a:rPr>
              <a:t> y </a:t>
            </a:r>
            <a:r>
              <a:rPr lang="en-US" kern="100" err="1">
                <a:effectLst/>
                <a:highlight>
                  <a:srgbClr val="FFFF00"/>
                </a:highlight>
              </a:rPr>
              <a:t>aseguramos</a:t>
            </a:r>
            <a:r>
              <a:rPr lang="en-US" kern="100">
                <a:effectLst/>
                <a:highlight>
                  <a:srgbClr val="FFFF00"/>
                </a:highlight>
              </a:rPr>
              <a:t> que </a:t>
            </a:r>
            <a:r>
              <a:rPr lang="en-US" kern="100" err="1">
                <a:effectLst/>
                <a:highlight>
                  <a:srgbClr val="FFFF00"/>
                </a:highlight>
              </a:rPr>
              <a:t>todos</a:t>
            </a:r>
            <a:r>
              <a:rPr lang="en-US" kern="100">
                <a:effectLst/>
                <a:highlight>
                  <a:srgbClr val="FFFF00"/>
                </a:highlight>
              </a:rPr>
              <a:t> </a:t>
            </a:r>
            <a:r>
              <a:rPr lang="en-US" kern="100" err="1">
                <a:effectLst/>
                <a:highlight>
                  <a:srgbClr val="FFFF00"/>
                </a:highlight>
              </a:rPr>
              <a:t>sean</a:t>
            </a:r>
            <a:r>
              <a:rPr lang="en-US" kern="100">
                <a:effectLst/>
                <a:highlight>
                  <a:srgbClr val="FFFF00"/>
                </a:highlight>
              </a:rPr>
              <a:t> </a:t>
            </a:r>
            <a:r>
              <a:rPr lang="en-US" kern="100" err="1">
                <a:effectLst/>
                <a:highlight>
                  <a:srgbClr val="FFFF00"/>
                </a:highlight>
              </a:rPr>
              <a:t>bienvenidos</a:t>
            </a:r>
            <a:r>
              <a:rPr lang="en-US" kern="100">
                <a:effectLst/>
                <a:highlight>
                  <a:srgbClr val="FFFF00"/>
                </a:highlight>
              </a:rPr>
              <a:t> para </a:t>
            </a:r>
            <a:r>
              <a:rPr lang="en-US" kern="100" err="1">
                <a:effectLst/>
                <a:highlight>
                  <a:srgbClr val="FFFF00"/>
                </a:highlight>
              </a:rPr>
              <a:t>disfrutar</a:t>
            </a:r>
            <a:r>
              <a:rPr lang="en-US" kern="100">
                <a:effectLst/>
                <a:highlight>
                  <a:srgbClr val="FFFF00"/>
                </a:highlight>
              </a:rPr>
              <a:t> </a:t>
            </a:r>
            <a:r>
              <a:rPr lang="en-US" kern="100" err="1">
                <a:effectLst/>
                <a:highlight>
                  <a:srgbClr val="FFFF00"/>
                </a:highlight>
              </a:rPr>
              <a:t>juntos</a:t>
            </a:r>
            <a:r>
              <a:rPr lang="en-US" kern="100">
                <a:effectLst/>
                <a:highlight>
                  <a:srgbClr val="FFFF00"/>
                </a:highlight>
              </a:rPr>
              <a:t> de </a:t>
            </a:r>
            <a:r>
              <a:rPr lang="en-US" kern="100" err="1">
                <a:effectLst/>
                <a:highlight>
                  <a:srgbClr val="FFFF00"/>
                </a:highlight>
              </a:rPr>
              <a:t>estos</a:t>
            </a:r>
            <a:r>
              <a:rPr lang="en-US" kern="100">
                <a:effectLst/>
                <a:highlight>
                  <a:srgbClr val="FFFF00"/>
                </a:highlight>
              </a:rPr>
              <a:t> </a:t>
            </a:r>
            <a:r>
              <a:rPr lang="en-US" kern="100" err="1">
                <a:effectLst/>
                <a:highlight>
                  <a:srgbClr val="FFFF00"/>
                </a:highlight>
              </a:rPr>
              <a:t>lugares</a:t>
            </a:r>
            <a:r>
              <a:rPr lang="en-US" kern="100">
                <a:effectLst/>
                <a:highlight>
                  <a:srgbClr val="FFFF00"/>
                </a:highlight>
              </a:rPr>
              <a:t> </a:t>
            </a:r>
            <a:r>
              <a:rPr lang="en-US" kern="100" err="1">
                <a:effectLst/>
                <a:highlight>
                  <a:srgbClr val="FFFF00"/>
                </a:highlight>
              </a:rPr>
              <a:t>especiales</a:t>
            </a:r>
            <a:r>
              <a:rPr lang="en-US" kern="100">
                <a:effectLst/>
                <a:highlight>
                  <a:srgbClr val="FFFF00"/>
                </a:highlight>
              </a:rPr>
              <a:t>.***</a:t>
            </a:r>
            <a:endParaRPr lang="en-US">
              <a:highlight>
                <a:srgbClr val="FFFF00"/>
              </a:highlight>
            </a:endParaRP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34903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Aquí, todos tienen un papel que jugar. Leave No Trace funciona –protegemos nuestro mundo- cuando personas como vos lo aprenden, lo practican, lo viven y lo comparten.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9070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 Leave No Trace, </a:t>
            </a:r>
            <a:r>
              <a:rPr lang="en-US" err="1"/>
              <a:t>empoderamos</a:t>
            </a:r>
            <a:r>
              <a:rPr lang="en-US"/>
              <a:t> a las personas para que </a:t>
            </a:r>
            <a:r>
              <a:rPr lang="en-US" err="1"/>
              <a:t>sean</a:t>
            </a:r>
            <a:r>
              <a:rPr lang="en-US"/>
              <a:t> la </a:t>
            </a:r>
            <a:r>
              <a:rPr lang="en-US" err="1"/>
              <a:t>solución</a:t>
            </a:r>
            <a:r>
              <a:rPr lang="en-US"/>
              <a:t> en la </a:t>
            </a:r>
            <a:r>
              <a:rPr lang="en-US" err="1"/>
              <a:t>conservación</a:t>
            </a:r>
            <a:r>
              <a:rPr lang="en-US"/>
              <a:t>.</a:t>
            </a:r>
          </a:p>
          <a:p>
            <a:endParaRPr lang="en-US">
              <a:cs typeface="+mn-lt"/>
            </a:endParaRPr>
          </a:p>
          <a:p>
            <a:r>
              <a:rPr lang="en-US"/>
              <a:t>Para </a:t>
            </a:r>
            <a:r>
              <a:rPr lang="en-US" err="1"/>
              <a:t>hacerlo</a:t>
            </a:r>
            <a:r>
              <a:rPr lang="en-US"/>
              <a:t>, </a:t>
            </a:r>
            <a:r>
              <a:rPr lang="en-US" err="1"/>
              <a:t>estamos</a:t>
            </a:r>
            <a:r>
              <a:rPr lang="en-US"/>
              <a:t> </a:t>
            </a:r>
            <a:r>
              <a:rPr lang="en-US" err="1"/>
              <a:t>en</a:t>
            </a:r>
            <a:r>
              <a:rPr lang="en-US"/>
              <a:t> la </a:t>
            </a:r>
            <a:r>
              <a:rPr lang="en-US" err="1"/>
              <a:t>delantera</a:t>
            </a:r>
            <a:r>
              <a:rPr lang="en-US"/>
              <a:t> con la </a:t>
            </a:r>
            <a:r>
              <a:rPr lang="en-US" err="1"/>
              <a:t>educación</a:t>
            </a:r>
            <a:r>
              <a:rPr lang="en-US"/>
              <a:t> y la </a:t>
            </a:r>
            <a:r>
              <a:rPr lang="en-US" err="1"/>
              <a:t>capacitación</a:t>
            </a:r>
            <a:r>
              <a:rPr lang="en-US"/>
              <a:t> </a:t>
            </a:r>
            <a:r>
              <a:rPr lang="en-US" err="1"/>
              <a:t>en</a:t>
            </a:r>
            <a:r>
              <a:rPr lang="en-US"/>
              <a:t> Leave No Trace para </a:t>
            </a:r>
            <a:r>
              <a:rPr lang="en-US" err="1"/>
              <a:t>toda</a:t>
            </a:r>
            <a:r>
              <a:rPr lang="en-US"/>
              <a:t> la </a:t>
            </a:r>
            <a:r>
              <a:rPr lang="en-US" err="1"/>
              <a:t>gente</a:t>
            </a:r>
            <a:r>
              <a:rPr lang="en-US"/>
              <a:t>, para </a:t>
            </a:r>
            <a:r>
              <a:rPr lang="en-US" err="1"/>
              <a:t>asegurar</a:t>
            </a:r>
            <a:r>
              <a:rPr lang="en-US"/>
              <a:t> que </a:t>
            </a:r>
            <a:r>
              <a:rPr lang="en-US" err="1"/>
              <a:t>todos</a:t>
            </a:r>
            <a:r>
              <a:rPr lang="en-US"/>
              <a:t> </a:t>
            </a:r>
            <a:r>
              <a:rPr lang="en-US" err="1"/>
              <a:t>tengan</a:t>
            </a:r>
            <a:r>
              <a:rPr lang="en-US"/>
              <a:t> las </a:t>
            </a:r>
            <a:r>
              <a:rPr lang="en-US" err="1"/>
              <a:t>herramientas</a:t>
            </a:r>
            <a:r>
              <a:rPr lang="en-US"/>
              <a:t> que </a:t>
            </a:r>
            <a:r>
              <a:rPr lang="en-US" err="1"/>
              <a:t>necesitan</a:t>
            </a:r>
            <a:r>
              <a:rPr lang="en-US"/>
              <a:t>. Nuestros </a:t>
            </a:r>
            <a:r>
              <a:rPr lang="en-US" err="1"/>
              <a:t>programas</a:t>
            </a:r>
            <a:r>
              <a:rPr lang="en-US"/>
              <a:t> de </a:t>
            </a:r>
            <a:r>
              <a:rPr lang="en-US" err="1"/>
              <a:t>capacitación</a:t>
            </a:r>
            <a:r>
              <a:rPr lang="en-US"/>
              <a:t> y </a:t>
            </a:r>
            <a:r>
              <a:rPr lang="en-US" err="1"/>
              <a:t>educación</a:t>
            </a:r>
            <a:r>
              <a:rPr lang="en-US"/>
              <a:t> </a:t>
            </a:r>
            <a:r>
              <a:rPr lang="en-US" err="1"/>
              <a:t>abarcativos</a:t>
            </a:r>
            <a:r>
              <a:rPr lang="en-US"/>
              <a:t> </a:t>
            </a:r>
            <a:r>
              <a:rPr lang="en-US" err="1"/>
              <a:t>están</a:t>
            </a:r>
            <a:r>
              <a:rPr lang="en-US"/>
              <a:t> </a:t>
            </a:r>
            <a:r>
              <a:rPr lang="en-US" err="1"/>
              <a:t>diseñados</a:t>
            </a:r>
            <a:r>
              <a:rPr lang="en-US"/>
              <a:t> para </a:t>
            </a:r>
            <a:r>
              <a:rPr lang="en-US" err="1"/>
              <a:t>asegurar</a:t>
            </a:r>
            <a:r>
              <a:rPr lang="en-US"/>
              <a:t> que no </a:t>
            </a:r>
            <a:r>
              <a:rPr lang="en-US" err="1"/>
              <a:t>solamente</a:t>
            </a:r>
            <a:r>
              <a:rPr lang="en-US"/>
              <a:t> </a:t>
            </a:r>
            <a:r>
              <a:rPr lang="en-US" err="1"/>
              <a:t>los</a:t>
            </a:r>
            <a:r>
              <a:rPr lang="en-US"/>
              <a:t> </a:t>
            </a:r>
            <a:r>
              <a:rPr lang="en-US" err="1"/>
              <a:t>profesionales</a:t>
            </a:r>
            <a:r>
              <a:rPr lang="en-US"/>
              <a:t> de </a:t>
            </a:r>
            <a:r>
              <a:rPr lang="en-US" err="1"/>
              <a:t>actividades</a:t>
            </a:r>
            <a:r>
              <a:rPr lang="en-US"/>
              <a:t> </a:t>
            </a:r>
            <a:r>
              <a:rPr lang="en-US" err="1"/>
              <a:t>en</a:t>
            </a:r>
            <a:r>
              <a:rPr lang="en-US"/>
              <a:t> la </a:t>
            </a:r>
            <a:r>
              <a:rPr lang="en-US" err="1"/>
              <a:t>naturaleza</a:t>
            </a:r>
            <a:r>
              <a:rPr lang="en-US"/>
              <a:t>, </a:t>
            </a:r>
            <a:r>
              <a:rPr lang="en-US" err="1"/>
              <a:t>los</a:t>
            </a:r>
            <a:r>
              <a:rPr lang="en-US"/>
              <a:t> </a:t>
            </a:r>
            <a:r>
              <a:rPr lang="en-US" err="1"/>
              <a:t>administradores</a:t>
            </a:r>
            <a:r>
              <a:rPr lang="en-US"/>
              <a:t> de territorios, y </a:t>
            </a:r>
            <a:r>
              <a:rPr lang="en-US" err="1"/>
              <a:t>los</a:t>
            </a:r>
            <a:r>
              <a:rPr lang="en-US"/>
              <a:t> </a:t>
            </a:r>
            <a:r>
              <a:rPr lang="en-US" err="1"/>
              <a:t>guardabosques</a:t>
            </a:r>
            <a:r>
              <a:rPr lang="en-US"/>
              <a:t> y </a:t>
            </a:r>
            <a:r>
              <a:rPr lang="en-US" err="1"/>
              <a:t>guardaparques</a:t>
            </a:r>
            <a:r>
              <a:rPr lang="en-US"/>
              <a:t> </a:t>
            </a:r>
            <a:r>
              <a:rPr lang="en-US" err="1"/>
              <a:t>conozcan</a:t>
            </a:r>
            <a:r>
              <a:rPr lang="en-US"/>
              <a:t> y </a:t>
            </a:r>
            <a:r>
              <a:rPr lang="en-US" err="1"/>
              <a:t>enseñen</a:t>
            </a:r>
            <a:r>
              <a:rPr lang="en-US"/>
              <a:t> Leave No Trace, </a:t>
            </a:r>
            <a:r>
              <a:rPr lang="en-US" err="1"/>
              <a:t>sino</a:t>
            </a:r>
            <a:r>
              <a:rPr lang="en-US"/>
              <a:t> también que </a:t>
            </a:r>
            <a:r>
              <a:rPr lang="en-US" err="1"/>
              <a:t>cualquier</a:t>
            </a:r>
            <a:r>
              <a:rPr lang="en-US"/>
              <a:t> persona que </a:t>
            </a:r>
            <a:r>
              <a:rPr lang="en-US" err="1"/>
              <a:t>salga</a:t>
            </a:r>
            <a:r>
              <a:rPr lang="en-US"/>
              <a:t> a un </a:t>
            </a:r>
            <a:r>
              <a:rPr lang="en-US" err="1"/>
              <a:t>sendero</a:t>
            </a:r>
            <a:r>
              <a:rPr lang="en-US"/>
              <a:t> o </a:t>
            </a:r>
            <a:r>
              <a:rPr lang="en-US" err="1"/>
              <a:t>disfrute</a:t>
            </a:r>
            <a:r>
              <a:rPr lang="en-US"/>
              <a:t> de </a:t>
            </a:r>
            <a:r>
              <a:rPr lang="en-US" err="1"/>
              <a:t>su</a:t>
            </a:r>
            <a:r>
              <a:rPr lang="en-US"/>
              <a:t> </a:t>
            </a:r>
            <a:r>
              <a:rPr lang="en-US" err="1"/>
              <a:t>parque</a:t>
            </a:r>
            <a:r>
              <a:rPr lang="en-US"/>
              <a:t> local con familia y amigos </a:t>
            </a:r>
            <a:r>
              <a:rPr lang="en-US" err="1"/>
              <a:t>tenga</a:t>
            </a:r>
            <a:r>
              <a:rPr lang="en-US"/>
              <a:t> lo que </a:t>
            </a:r>
            <a:r>
              <a:rPr lang="en-US" err="1"/>
              <a:t>necesita</a:t>
            </a:r>
            <a:r>
              <a:rPr lang="en-US"/>
              <a:t> para </a:t>
            </a:r>
            <a:r>
              <a:rPr lang="en-US" err="1"/>
              <a:t>proteger</a:t>
            </a:r>
            <a:r>
              <a:rPr lang="en-US"/>
              <a:t> a la </a:t>
            </a:r>
            <a:r>
              <a:rPr lang="en-US" err="1"/>
              <a:t>naturaleza</a:t>
            </a:r>
            <a:r>
              <a:rPr lang="en-US"/>
              <a:t>. Estamos </a:t>
            </a:r>
            <a:r>
              <a:rPr lang="en-US" err="1"/>
              <a:t>diseñando</a:t>
            </a:r>
            <a:r>
              <a:rPr lang="en-US"/>
              <a:t> </a:t>
            </a:r>
            <a:r>
              <a:rPr lang="en-US" err="1"/>
              <a:t>nuevos</a:t>
            </a:r>
            <a:r>
              <a:rPr lang="en-US"/>
              <a:t> </a:t>
            </a:r>
            <a:r>
              <a:rPr lang="en-US" err="1"/>
              <a:t>programas</a:t>
            </a:r>
            <a:r>
              <a:rPr lang="en-US"/>
              <a:t> </a:t>
            </a:r>
            <a:r>
              <a:rPr lang="en-US" err="1"/>
              <a:t>todo</a:t>
            </a:r>
            <a:r>
              <a:rPr lang="en-US"/>
              <a:t> </a:t>
            </a:r>
            <a:r>
              <a:rPr lang="en-US" err="1"/>
              <a:t>el</a:t>
            </a:r>
            <a:r>
              <a:rPr lang="en-US"/>
              <a:t> </a:t>
            </a:r>
            <a:r>
              <a:rPr lang="en-US" err="1"/>
              <a:t>tiempo</a:t>
            </a:r>
            <a:r>
              <a:rPr lang="en-US"/>
              <a:t>, para </a:t>
            </a:r>
            <a:r>
              <a:rPr lang="en-US" err="1"/>
              <a:t>hacer</a:t>
            </a:r>
            <a:r>
              <a:rPr lang="en-US"/>
              <a:t> que Leave No Trace sea accesible para </a:t>
            </a:r>
            <a:r>
              <a:rPr lang="en-US" err="1"/>
              <a:t>todos</a:t>
            </a:r>
            <a:r>
              <a:rPr lang="en-US"/>
              <a:t>.</a:t>
            </a:r>
            <a:br>
              <a:rPr lang="en-US"/>
            </a:br>
            <a:endParaRPr lang="en-US"/>
          </a:p>
          <a:p>
            <a:pPr>
              <a:lnSpc>
                <a:spcPct val="117999"/>
              </a:lnSpc>
            </a:pPr>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5652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El </a:t>
            </a:r>
            <a:r>
              <a:rPr lang="en-US" err="1"/>
              <a:t>cuidado</a:t>
            </a:r>
            <a:r>
              <a:rPr lang="en-US"/>
              <a:t> </a:t>
            </a:r>
            <a:r>
              <a:rPr lang="en-US" err="1"/>
              <a:t>ambiental</a:t>
            </a:r>
            <a:r>
              <a:rPr lang="en-US"/>
              <a:t> </a:t>
            </a:r>
            <a:r>
              <a:rPr lang="en-US" err="1"/>
              <a:t>activo</a:t>
            </a:r>
            <a:r>
              <a:rPr lang="en-US"/>
              <a:t> </a:t>
            </a:r>
            <a:r>
              <a:rPr lang="en-US" err="1"/>
              <a:t>está</a:t>
            </a:r>
            <a:r>
              <a:rPr lang="en-US"/>
              <a:t> </a:t>
            </a:r>
            <a:r>
              <a:rPr lang="en-US" err="1"/>
              <a:t>en</a:t>
            </a:r>
            <a:r>
              <a:rPr lang="en-US"/>
              <a:t> </a:t>
            </a:r>
            <a:r>
              <a:rPr lang="en-US" err="1"/>
              <a:t>el</a:t>
            </a:r>
            <a:r>
              <a:rPr lang="en-US"/>
              <a:t> </a:t>
            </a:r>
            <a:r>
              <a:rPr lang="en-US" err="1"/>
              <a:t>núcleo</a:t>
            </a:r>
            <a:r>
              <a:rPr lang="en-US"/>
              <a:t> de lo que </a:t>
            </a:r>
            <a:r>
              <a:rPr lang="en-US" err="1"/>
              <a:t>hacemos</a:t>
            </a:r>
            <a:r>
              <a:rPr lang="en-US"/>
              <a:t>. Leave No Trace </a:t>
            </a:r>
            <a:r>
              <a:rPr lang="en-US" err="1"/>
              <a:t>construye</a:t>
            </a:r>
            <a:r>
              <a:rPr lang="en-US"/>
              <a:t> </a:t>
            </a:r>
            <a:r>
              <a:rPr lang="en-US" err="1"/>
              <a:t>alianzas</a:t>
            </a:r>
            <a:r>
              <a:rPr lang="en-US"/>
              <a:t> </a:t>
            </a:r>
            <a:r>
              <a:rPr lang="en-US" err="1"/>
              <a:t>duraderas</a:t>
            </a:r>
            <a:r>
              <a:rPr lang="en-US"/>
              <a:t> y activa a </a:t>
            </a:r>
            <a:r>
              <a:rPr lang="en-US" err="1"/>
              <a:t>comunidades</a:t>
            </a:r>
            <a:r>
              <a:rPr lang="en-US"/>
              <a:t> a </a:t>
            </a:r>
            <a:r>
              <a:rPr lang="en-US" err="1"/>
              <a:t>través</a:t>
            </a:r>
            <a:r>
              <a:rPr lang="en-US"/>
              <a:t> de </a:t>
            </a:r>
            <a:r>
              <a:rPr lang="en-US" err="1"/>
              <a:t>programas</a:t>
            </a:r>
            <a:r>
              <a:rPr lang="en-US"/>
              <a:t> de </a:t>
            </a:r>
            <a:r>
              <a:rPr lang="en-US" err="1"/>
              <a:t>capacitación</a:t>
            </a:r>
            <a:r>
              <a:rPr lang="en-US"/>
              <a:t> y </a:t>
            </a:r>
            <a:r>
              <a:rPr lang="en-US" err="1"/>
              <a:t>restauración</a:t>
            </a:r>
            <a:r>
              <a:rPr lang="en-US"/>
              <a:t> “in situ”, </a:t>
            </a:r>
            <a:r>
              <a:rPr lang="en-US" err="1"/>
              <a:t>en</a:t>
            </a:r>
            <a:r>
              <a:rPr lang="en-US"/>
              <a:t> </a:t>
            </a:r>
            <a:r>
              <a:rPr lang="en-US" err="1"/>
              <a:t>comunidades</a:t>
            </a:r>
            <a:r>
              <a:rPr lang="en-US"/>
              <a:t> </a:t>
            </a:r>
            <a:r>
              <a:rPr lang="en-US" err="1"/>
              <a:t>en</a:t>
            </a:r>
            <a:r>
              <a:rPr lang="en-US"/>
              <a:t> </a:t>
            </a:r>
            <a:r>
              <a:rPr lang="en-US" err="1"/>
              <a:t>todo</a:t>
            </a:r>
            <a:r>
              <a:rPr lang="en-US"/>
              <a:t> </a:t>
            </a:r>
            <a:r>
              <a:rPr lang="en-US" err="1"/>
              <a:t>Estados</a:t>
            </a:r>
            <a:r>
              <a:rPr lang="en-US"/>
              <a:t> Unidos. </a:t>
            </a:r>
            <a:r>
              <a:rPr lang="en-US" err="1"/>
              <a:t>Trabajamos</a:t>
            </a:r>
            <a:r>
              <a:rPr lang="en-US"/>
              <a:t> con la </a:t>
            </a:r>
            <a:r>
              <a:rPr lang="en-US" err="1"/>
              <a:t>comunidad</a:t>
            </a:r>
            <a:r>
              <a:rPr lang="en-US"/>
              <a:t> </a:t>
            </a:r>
            <a:r>
              <a:rPr lang="en-US" err="1"/>
              <a:t>internacional</a:t>
            </a:r>
            <a:r>
              <a:rPr lang="en-US"/>
              <a:t> para </a:t>
            </a:r>
            <a:r>
              <a:rPr lang="en-US" err="1"/>
              <a:t>ayudar</a:t>
            </a:r>
            <a:r>
              <a:rPr lang="en-US"/>
              <a:t> a que se </a:t>
            </a:r>
            <a:r>
              <a:rPr lang="en-US" err="1"/>
              <a:t>haga</a:t>
            </a:r>
            <a:r>
              <a:rPr lang="en-US"/>
              <a:t> lo </a:t>
            </a:r>
            <a:r>
              <a:rPr lang="en-US" err="1"/>
              <a:t>mismo</a:t>
            </a:r>
            <a:r>
              <a:rPr lang="en-US"/>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725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Los </a:t>
            </a:r>
            <a:r>
              <a:rPr lang="en-US" err="1"/>
              <a:t>fundamentos</a:t>
            </a:r>
            <a:r>
              <a:rPr lang="en-US"/>
              <a:t>, </a:t>
            </a:r>
            <a:r>
              <a:rPr lang="en-US" err="1"/>
              <a:t>el</a:t>
            </a:r>
            <a:r>
              <a:rPr lang="en-US"/>
              <a:t> </a:t>
            </a:r>
            <a:r>
              <a:rPr lang="en-US" err="1"/>
              <a:t>sistema</a:t>
            </a:r>
            <a:r>
              <a:rPr lang="en-US"/>
              <a:t> </a:t>
            </a:r>
            <a:r>
              <a:rPr lang="en-US" err="1"/>
              <a:t>educacional</a:t>
            </a:r>
            <a:r>
              <a:rPr lang="en-US"/>
              <a:t> y las </a:t>
            </a:r>
            <a:r>
              <a:rPr lang="en-US" err="1"/>
              <a:t>recomendaciones</a:t>
            </a:r>
            <a:r>
              <a:rPr lang="en-US"/>
              <a:t> de Leave No Trace </a:t>
            </a:r>
            <a:r>
              <a:rPr lang="en-US" err="1"/>
              <a:t>están</a:t>
            </a:r>
            <a:r>
              <a:rPr lang="en-US"/>
              <a:t> </a:t>
            </a:r>
            <a:r>
              <a:rPr lang="en-US" err="1"/>
              <a:t>basados</a:t>
            </a:r>
            <a:r>
              <a:rPr lang="en-US"/>
              <a:t> </a:t>
            </a:r>
            <a:r>
              <a:rPr lang="en-US" err="1"/>
              <a:t>en</a:t>
            </a:r>
            <a:r>
              <a:rPr lang="en-US"/>
              <a:t> la major </a:t>
            </a:r>
            <a:r>
              <a:rPr lang="en-US" err="1"/>
              <a:t>ciencia</a:t>
            </a:r>
            <a:r>
              <a:rPr lang="en-US"/>
              <a:t> –tanto la que </a:t>
            </a:r>
            <a:r>
              <a:rPr lang="en-US" err="1"/>
              <a:t>hacemos</a:t>
            </a:r>
            <a:r>
              <a:rPr lang="en-US"/>
              <a:t> </a:t>
            </a:r>
            <a:r>
              <a:rPr lang="en-US" err="1"/>
              <a:t>como</a:t>
            </a:r>
            <a:r>
              <a:rPr lang="en-US"/>
              <a:t> la que tenemos disponible. </a:t>
            </a:r>
            <a:r>
              <a:rPr lang="en-US" err="1"/>
              <a:t>Trabajamos</a:t>
            </a:r>
            <a:r>
              <a:rPr lang="en-US"/>
              <a:t> con la </a:t>
            </a:r>
            <a:r>
              <a:rPr lang="en-US" err="1"/>
              <a:t>comunidad</a:t>
            </a:r>
            <a:r>
              <a:rPr lang="en-US"/>
              <a:t> </a:t>
            </a:r>
            <a:r>
              <a:rPr lang="en-US" err="1"/>
              <a:t>científica</a:t>
            </a:r>
            <a:r>
              <a:rPr lang="en-US"/>
              <a:t> para conducir </a:t>
            </a:r>
            <a:r>
              <a:rPr lang="en-US" err="1"/>
              <a:t>investigaciones</a:t>
            </a:r>
            <a:r>
              <a:rPr lang="en-US"/>
              <a:t> que </a:t>
            </a:r>
            <a:r>
              <a:rPr lang="en-US" err="1"/>
              <a:t>brinden</a:t>
            </a:r>
            <a:r>
              <a:rPr lang="en-US"/>
              <a:t> </a:t>
            </a:r>
            <a:r>
              <a:rPr lang="en-US" err="1"/>
              <a:t>basamento</a:t>
            </a:r>
            <a:r>
              <a:rPr lang="en-US"/>
              <a:t> a lo que </a:t>
            </a:r>
            <a:r>
              <a:rPr lang="en-US" err="1"/>
              <a:t>enseñamos</a:t>
            </a:r>
            <a:r>
              <a:rPr lang="en-US"/>
              <a:t>, </a:t>
            </a:r>
            <a:r>
              <a:rPr lang="en-US" err="1"/>
              <a:t>nos</a:t>
            </a:r>
            <a:r>
              <a:rPr lang="en-US"/>
              <a:t> </a:t>
            </a:r>
            <a:r>
              <a:rPr lang="en-US" err="1"/>
              <a:t>ilustren</a:t>
            </a:r>
            <a:r>
              <a:rPr lang="en-US"/>
              <a:t> </a:t>
            </a:r>
            <a:r>
              <a:rPr lang="en-US" err="1"/>
              <a:t>sobre</a:t>
            </a:r>
            <a:r>
              <a:rPr lang="en-US"/>
              <a:t> </a:t>
            </a:r>
            <a:r>
              <a:rPr lang="en-US" err="1"/>
              <a:t>cómo</a:t>
            </a:r>
            <a:r>
              <a:rPr lang="en-US"/>
              <a:t> </a:t>
            </a:r>
            <a:r>
              <a:rPr lang="en-US" err="1"/>
              <a:t>responde</a:t>
            </a:r>
            <a:r>
              <a:rPr lang="en-US"/>
              <a:t> </a:t>
            </a:r>
            <a:r>
              <a:rPr lang="en-US" err="1"/>
              <a:t>el</a:t>
            </a:r>
            <a:r>
              <a:rPr lang="en-US"/>
              <a:t> </a:t>
            </a:r>
            <a:r>
              <a:rPr lang="en-US" err="1"/>
              <a:t>público</a:t>
            </a:r>
            <a:r>
              <a:rPr lang="en-US"/>
              <a:t>, y </a:t>
            </a:r>
            <a:r>
              <a:rPr lang="en-US" err="1"/>
              <a:t>ayuden</a:t>
            </a:r>
            <a:r>
              <a:rPr lang="en-US"/>
              <a:t> a </a:t>
            </a:r>
            <a:r>
              <a:rPr lang="en-US" err="1"/>
              <a:t>nuestras</a:t>
            </a:r>
            <a:r>
              <a:rPr lang="en-US"/>
              <a:t> </a:t>
            </a:r>
            <a:r>
              <a:rPr lang="en-US" err="1"/>
              <a:t>áreas</a:t>
            </a:r>
            <a:r>
              <a:rPr lang="en-US"/>
              <a:t>, </a:t>
            </a:r>
            <a:r>
              <a:rPr lang="en-US" err="1"/>
              <a:t>aguas</a:t>
            </a:r>
            <a:r>
              <a:rPr lang="en-US"/>
              <a:t>, y fauna </a:t>
            </a:r>
            <a:r>
              <a:rPr lang="en-US" err="1"/>
              <a:t>silvestre</a:t>
            </a:r>
            <a:r>
              <a:rPr lang="en-US"/>
              <a:t> a </a:t>
            </a:r>
            <a:r>
              <a:rPr lang="en-US" err="1"/>
              <a:t>prosperar</a:t>
            </a:r>
            <a:r>
              <a:rPr lang="en-US"/>
              <a:t>.</a:t>
            </a:r>
          </a:p>
          <a:p>
            <a:br>
              <a:rPr lang="en-US"/>
            </a:br>
            <a:br>
              <a:rPr lang="en-US"/>
            </a:br>
            <a:endParaRPr lang="en-US"/>
          </a:p>
          <a:p>
            <a:pPr>
              <a:lnSpc>
                <a:spcPct val="117999"/>
              </a:lnSpc>
            </a:pPr>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E663E9-6384-F047-9627-3829D92FE8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5333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Piensen</a:t>
            </a:r>
            <a:r>
              <a:rPr lang="en-US"/>
              <a:t> </a:t>
            </a:r>
            <a:r>
              <a:rPr lang="en-US" err="1"/>
              <a:t>en</a:t>
            </a:r>
            <a:r>
              <a:rPr lang="en-US"/>
              <a:t> Leave No Trace y </a:t>
            </a:r>
            <a:r>
              <a:rPr lang="en-US" err="1"/>
              <a:t>en</a:t>
            </a:r>
            <a:r>
              <a:rPr lang="en-US"/>
              <a:t> </a:t>
            </a:r>
            <a:r>
              <a:rPr lang="en-US" err="1"/>
              <a:t>nuestra</a:t>
            </a:r>
            <a:r>
              <a:rPr lang="en-US"/>
              <a:t> </a:t>
            </a:r>
            <a:r>
              <a:rPr lang="en-US" err="1"/>
              <a:t>ética</a:t>
            </a:r>
            <a:r>
              <a:rPr lang="en-US"/>
              <a:t> personal </a:t>
            </a:r>
            <a:r>
              <a:rPr lang="en-US" err="1"/>
              <a:t>en</a:t>
            </a:r>
            <a:r>
              <a:rPr lang="en-US"/>
              <a:t> la </a:t>
            </a:r>
            <a:r>
              <a:rPr lang="en-US" err="1"/>
              <a:t>naturaleza</a:t>
            </a:r>
            <a:r>
              <a:rPr lang="en-US"/>
              <a:t>, </a:t>
            </a:r>
            <a:r>
              <a:rPr lang="en-US" err="1"/>
              <a:t>como</a:t>
            </a:r>
            <a:r>
              <a:rPr lang="en-US"/>
              <a:t> un </a:t>
            </a:r>
            <a:r>
              <a:rPr lang="en-US" err="1"/>
              <a:t>espectro</a:t>
            </a:r>
            <a:r>
              <a:rPr lang="en-US"/>
              <a:t>: En un extremo hay </a:t>
            </a:r>
            <a:r>
              <a:rPr lang="en-US" err="1"/>
              <a:t>muchos</a:t>
            </a:r>
            <a:r>
              <a:rPr lang="en-US"/>
              <a:t> </a:t>
            </a:r>
            <a:r>
              <a:rPr lang="en-US" err="1"/>
              <a:t>impactos</a:t>
            </a:r>
            <a:r>
              <a:rPr lang="en-US"/>
              <a:t>. En </a:t>
            </a:r>
            <a:r>
              <a:rPr lang="en-US" err="1"/>
              <a:t>el</a:t>
            </a:r>
            <a:r>
              <a:rPr lang="en-US"/>
              <a:t> </a:t>
            </a:r>
            <a:r>
              <a:rPr lang="en-US" err="1"/>
              <a:t>otro</a:t>
            </a:r>
            <a:r>
              <a:rPr lang="en-US"/>
              <a:t> extremo, </a:t>
            </a:r>
            <a:r>
              <a:rPr lang="en-US" err="1"/>
              <a:t>pocos</a:t>
            </a:r>
            <a:r>
              <a:rPr lang="en-US"/>
              <a:t> </a:t>
            </a:r>
            <a:r>
              <a:rPr lang="en-US" err="1"/>
              <a:t>impactos</a:t>
            </a:r>
            <a:r>
              <a:rPr lang="en-US"/>
              <a:t>. </a:t>
            </a:r>
            <a:r>
              <a:rPr lang="en-US" err="1"/>
              <a:t>Encuentren</a:t>
            </a:r>
            <a:r>
              <a:rPr lang="en-US"/>
              <a:t> </a:t>
            </a:r>
            <a:r>
              <a:rPr lang="en-US" err="1"/>
              <a:t>su</a:t>
            </a:r>
            <a:r>
              <a:rPr lang="en-US"/>
              <a:t> </a:t>
            </a:r>
            <a:r>
              <a:rPr lang="en-US" err="1"/>
              <a:t>lugar</a:t>
            </a:r>
            <a:r>
              <a:rPr lang="en-US"/>
              <a:t> </a:t>
            </a:r>
            <a:r>
              <a:rPr lang="en-US" err="1"/>
              <a:t>en</a:t>
            </a:r>
            <a:r>
              <a:rPr lang="en-US"/>
              <a:t> </a:t>
            </a:r>
            <a:r>
              <a:rPr lang="en-US" err="1"/>
              <a:t>el</a:t>
            </a:r>
            <a:r>
              <a:rPr lang="en-US"/>
              <a:t> </a:t>
            </a:r>
            <a:r>
              <a:rPr lang="en-US" err="1"/>
              <a:t>espectro</a:t>
            </a:r>
            <a:r>
              <a:rPr lang="en-US"/>
              <a:t>. </a:t>
            </a:r>
            <a:r>
              <a:rPr lang="en-US" err="1"/>
              <a:t>Todos</a:t>
            </a:r>
            <a:r>
              <a:rPr lang="en-US"/>
              <a:t> </a:t>
            </a:r>
            <a:r>
              <a:rPr lang="en-US" err="1"/>
              <a:t>tienen</a:t>
            </a:r>
            <a:r>
              <a:rPr lang="en-US"/>
              <a:t> </a:t>
            </a:r>
            <a:r>
              <a:rPr lang="en-US" err="1"/>
              <a:t>una</a:t>
            </a:r>
            <a:r>
              <a:rPr lang="en-US"/>
              <a:t> </a:t>
            </a:r>
            <a:r>
              <a:rPr lang="en-US" err="1"/>
              <a:t>relación</a:t>
            </a:r>
            <a:r>
              <a:rPr lang="en-US"/>
              <a:t> </a:t>
            </a:r>
            <a:r>
              <a:rPr lang="en-US" err="1"/>
              <a:t>única</a:t>
            </a:r>
            <a:r>
              <a:rPr lang="en-US"/>
              <a:t> con la </a:t>
            </a:r>
            <a:r>
              <a:rPr lang="en-US" err="1"/>
              <a:t>naturaleza</a:t>
            </a:r>
            <a:r>
              <a:rPr lang="en-US"/>
              <a:t>, y </a:t>
            </a:r>
            <a:r>
              <a:rPr lang="en-US" err="1"/>
              <a:t>su</a:t>
            </a:r>
            <a:r>
              <a:rPr lang="en-US"/>
              <a:t> </a:t>
            </a:r>
            <a:r>
              <a:rPr lang="en-US" err="1"/>
              <a:t>lugar</a:t>
            </a:r>
            <a:r>
              <a:rPr lang="en-US"/>
              <a:t> </a:t>
            </a:r>
            <a:r>
              <a:rPr lang="en-US" err="1"/>
              <a:t>en</a:t>
            </a:r>
            <a:r>
              <a:rPr lang="en-US"/>
              <a:t> </a:t>
            </a:r>
            <a:r>
              <a:rPr lang="en-US" err="1"/>
              <a:t>este</a:t>
            </a:r>
            <a:r>
              <a:rPr lang="en-US"/>
              <a:t> </a:t>
            </a:r>
            <a:r>
              <a:rPr lang="en-US" err="1"/>
              <a:t>espectro</a:t>
            </a:r>
            <a:r>
              <a:rPr lang="en-US"/>
              <a:t> </a:t>
            </a:r>
            <a:r>
              <a:rPr lang="en-US" err="1"/>
              <a:t>puede</a:t>
            </a:r>
            <a:r>
              <a:rPr lang="en-US"/>
              <a:t> ser </a:t>
            </a:r>
            <a:r>
              <a:rPr lang="en-US" err="1"/>
              <a:t>diferente</a:t>
            </a:r>
            <a:r>
              <a:rPr lang="en-US"/>
              <a:t>, y </a:t>
            </a:r>
            <a:r>
              <a:rPr lang="en-US" err="1"/>
              <a:t>eso</a:t>
            </a:r>
            <a:r>
              <a:rPr lang="en-US"/>
              <a:t> </a:t>
            </a:r>
            <a:r>
              <a:rPr lang="en-US" err="1"/>
              <a:t>está</a:t>
            </a:r>
            <a:r>
              <a:rPr lang="en-US"/>
              <a:t> OK.</a:t>
            </a:r>
          </a:p>
        </p:txBody>
      </p:sp>
      <p:sp>
        <p:nvSpPr>
          <p:cNvPr id="4" name="Slide Number Placeholder 3"/>
          <p:cNvSpPr>
            <a:spLocks noGrp="1"/>
          </p:cNvSpPr>
          <p:nvPr>
            <p:ph type="sldNum" sz="quarter" idx="5"/>
          </p:nvPr>
        </p:nvSpPr>
        <p:spPr/>
        <p:txBody>
          <a:bodyPr/>
          <a:lstStyle/>
          <a:p>
            <a:fld id="{81080D88-6E09-F54B-A012-A6123FEF5486}" type="slidenum">
              <a:rPr lang="en-US" smtClean="0"/>
              <a:t>8</a:t>
            </a:fld>
            <a:endParaRPr lang="en-US"/>
          </a:p>
        </p:txBody>
      </p:sp>
    </p:spTree>
    <p:extLst>
      <p:ext uri="{BB962C8B-B14F-4D97-AF65-F5344CB8AC3E}">
        <p14:creationId xmlns:p14="http://schemas.microsoft.com/office/powerpoint/2010/main" val="1925158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**X AXIS:</a:t>
            </a:r>
          </a:p>
          <a:p>
            <a:endParaRPr lang="en-US"/>
          </a:p>
          <a:p>
            <a:r>
              <a:rPr lang="en-US" err="1"/>
              <a:t>Servicio</a:t>
            </a:r>
            <a:r>
              <a:rPr lang="en-US"/>
              <a:t> Forestal    </a:t>
            </a:r>
            <a:r>
              <a:rPr lang="en-US" err="1"/>
              <a:t>Oficina</a:t>
            </a:r>
            <a:r>
              <a:rPr lang="en-US"/>
              <a:t> de </a:t>
            </a:r>
            <a:r>
              <a:rPr lang="en-US" err="1"/>
              <a:t>Manejo</a:t>
            </a:r>
            <a:r>
              <a:rPr lang="en-US"/>
              <a:t> de Tierras    </a:t>
            </a:r>
            <a:r>
              <a:rPr lang="en-US" err="1"/>
              <a:t>Servicio</a:t>
            </a:r>
            <a:r>
              <a:rPr lang="en-US"/>
              <a:t> de </a:t>
            </a:r>
            <a:r>
              <a:rPr lang="en-US" err="1"/>
              <a:t>Parques</a:t>
            </a:r>
            <a:r>
              <a:rPr lang="en-US"/>
              <a:t> </a:t>
            </a:r>
            <a:r>
              <a:rPr lang="en-US" err="1"/>
              <a:t>Nacionales</a:t>
            </a:r>
            <a:r>
              <a:rPr lang="en-US"/>
              <a:t>     </a:t>
            </a:r>
            <a:r>
              <a:rPr lang="en-US" err="1"/>
              <a:t>Pesca</a:t>
            </a:r>
            <a:r>
              <a:rPr lang="en-US"/>
              <a:t> &amp; Fauna    Cuerpo de </a:t>
            </a:r>
            <a:r>
              <a:rPr lang="en-US" err="1"/>
              <a:t>Ingenieros</a:t>
            </a:r>
            <a:r>
              <a:rPr lang="en-US"/>
              <a:t> del </a:t>
            </a:r>
            <a:r>
              <a:rPr lang="en-US" err="1"/>
              <a:t>Ejército</a:t>
            </a:r>
            <a:r>
              <a:rPr lang="en-US"/>
              <a:t>   Sistema de </a:t>
            </a:r>
            <a:r>
              <a:rPr lang="en-US" err="1"/>
              <a:t>Parques</a:t>
            </a:r>
            <a:r>
              <a:rPr lang="en-US"/>
              <a:t> </a:t>
            </a:r>
            <a:r>
              <a:rPr lang="en-US" err="1"/>
              <a:t>Estaduales</a:t>
            </a:r>
            <a:endParaRPr lang="en-US"/>
          </a:p>
          <a:p>
            <a:endParaRPr lang="en-US"/>
          </a:p>
          <a:p>
            <a:r>
              <a:rPr lang="en-US"/>
              <a:t>++++++++++++++++++</a:t>
            </a:r>
          </a:p>
          <a:p>
            <a:endParaRPr lang="en-US"/>
          </a:p>
          <a:p>
            <a:r>
              <a:rPr lang="en-US"/>
              <a:t>Como </a:t>
            </a:r>
            <a:r>
              <a:rPr lang="en-US" err="1"/>
              <a:t>pueden</a:t>
            </a:r>
            <a:r>
              <a:rPr lang="en-US"/>
              <a:t> </a:t>
            </a:r>
            <a:r>
              <a:rPr lang="en-US" err="1"/>
              <a:t>ver</a:t>
            </a:r>
            <a:r>
              <a:rPr lang="en-US"/>
              <a:t> </a:t>
            </a:r>
            <a:r>
              <a:rPr lang="en-US" err="1"/>
              <a:t>en</a:t>
            </a:r>
            <a:r>
              <a:rPr lang="en-US"/>
              <a:t> </a:t>
            </a:r>
            <a:r>
              <a:rPr lang="en-US" err="1"/>
              <a:t>este</a:t>
            </a:r>
            <a:r>
              <a:rPr lang="en-US"/>
              <a:t> </a:t>
            </a:r>
            <a:r>
              <a:rPr lang="en-US" err="1"/>
              <a:t>gráfico</a:t>
            </a:r>
            <a:r>
              <a:rPr lang="en-US"/>
              <a:t>, </a:t>
            </a:r>
            <a:r>
              <a:rPr lang="en-US" err="1"/>
              <a:t>el</a:t>
            </a:r>
            <a:r>
              <a:rPr lang="en-US"/>
              <a:t> </a:t>
            </a:r>
            <a:r>
              <a:rPr lang="en-US" err="1"/>
              <a:t>número</a:t>
            </a:r>
            <a:r>
              <a:rPr lang="en-US"/>
              <a:t> de </a:t>
            </a:r>
            <a:r>
              <a:rPr lang="en-US" err="1"/>
              <a:t>visitantes</a:t>
            </a:r>
            <a:r>
              <a:rPr lang="en-US"/>
              <a:t> a las </a:t>
            </a:r>
            <a:r>
              <a:rPr lang="en-US" err="1"/>
              <a:t>áreas</a:t>
            </a:r>
            <a:r>
              <a:rPr lang="en-US"/>
              <a:t> </a:t>
            </a:r>
            <a:r>
              <a:rPr lang="en-US" err="1"/>
              <a:t>protegidas</a:t>
            </a:r>
            <a:r>
              <a:rPr lang="en-US"/>
              <a:t> es alto, y continúa </a:t>
            </a:r>
            <a:r>
              <a:rPr lang="en-US" err="1"/>
              <a:t>aumentando</a:t>
            </a:r>
            <a:r>
              <a:rPr lang="en-US"/>
              <a:t>.</a:t>
            </a:r>
          </a:p>
          <a:p>
            <a:endParaRPr lang="en-US">
              <a:cs typeface="+mn-lt"/>
            </a:endParaRPr>
          </a:p>
          <a:p>
            <a:r>
              <a:rPr lang="en-US">
                <a:cs typeface="+mn-lt"/>
              </a:rPr>
              <a:t>Al </a:t>
            </a:r>
            <a:r>
              <a:rPr lang="en-US" err="1">
                <a:cs typeface="+mn-lt"/>
              </a:rPr>
              <a:t>mismo</a:t>
            </a:r>
            <a:r>
              <a:rPr lang="en-US">
                <a:cs typeface="+mn-lt"/>
              </a:rPr>
              <a:t> </a:t>
            </a:r>
            <a:r>
              <a:rPr lang="en-US" err="1">
                <a:cs typeface="+mn-lt"/>
              </a:rPr>
              <a:t>tiempo</a:t>
            </a:r>
            <a:r>
              <a:rPr lang="en-US">
                <a:cs typeface="+mn-lt"/>
              </a:rPr>
              <a:t> que es </a:t>
            </a:r>
            <a:r>
              <a:rPr lang="en-US" err="1">
                <a:cs typeface="+mn-lt"/>
              </a:rPr>
              <a:t>maravilloso</a:t>
            </a:r>
            <a:r>
              <a:rPr lang="en-US">
                <a:cs typeface="+mn-lt"/>
              </a:rPr>
              <a:t> que </a:t>
            </a:r>
            <a:r>
              <a:rPr lang="en-US" err="1">
                <a:cs typeface="+mn-lt"/>
              </a:rPr>
              <a:t>tanta</a:t>
            </a:r>
            <a:r>
              <a:rPr lang="en-US">
                <a:cs typeface="+mn-lt"/>
              </a:rPr>
              <a:t> </a:t>
            </a:r>
            <a:r>
              <a:rPr lang="en-US" err="1">
                <a:cs typeface="+mn-lt"/>
              </a:rPr>
              <a:t>gente</a:t>
            </a:r>
            <a:r>
              <a:rPr lang="en-US">
                <a:cs typeface="+mn-lt"/>
              </a:rPr>
              <a:t> </a:t>
            </a:r>
            <a:r>
              <a:rPr lang="en-US" err="1">
                <a:cs typeface="+mn-lt"/>
              </a:rPr>
              <a:t>esté</a:t>
            </a:r>
            <a:r>
              <a:rPr lang="en-US">
                <a:cs typeface="+mn-lt"/>
              </a:rPr>
              <a:t> </a:t>
            </a:r>
            <a:r>
              <a:rPr lang="en-US" err="1">
                <a:cs typeface="+mn-lt"/>
              </a:rPr>
              <a:t>disfrutando</a:t>
            </a:r>
            <a:r>
              <a:rPr lang="en-US">
                <a:cs typeface="+mn-lt"/>
              </a:rPr>
              <a:t> de </a:t>
            </a:r>
            <a:r>
              <a:rPr lang="en-US" err="1">
                <a:cs typeface="+mn-lt"/>
              </a:rPr>
              <a:t>nuestras</a:t>
            </a:r>
            <a:r>
              <a:rPr lang="en-US">
                <a:cs typeface="+mn-lt"/>
              </a:rPr>
              <a:t> tierras federales, </a:t>
            </a:r>
            <a:r>
              <a:rPr lang="en-US" err="1">
                <a:cs typeface="+mn-lt"/>
              </a:rPr>
              <a:t>el</a:t>
            </a:r>
            <a:r>
              <a:rPr lang="en-US">
                <a:cs typeface="+mn-lt"/>
              </a:rPr>
              <a:t> </a:t>
            </a:r>
            <a:r>
              <a:rPr lang="en-US" err="1">
                <a:cs typeface="+mn-lt"/>
              </a:rPr>
              <a:t>aumento</a:t>
            </a:r>
            <a:r>
              <a:rPr lang="en-US">
                <a:cs typeface="+mn-lt"/>
              </a:rPr>
              <a:t> de la </a:t>
            </a:r>
            <a:r>
              <a:rPr lang="en-US" err="1">
                <a:cs typeface="+mn-lt"/>
              </a:rPr>
              <a:t>visita</a:t>
            </a:r>
            <a:r>
              <a:rPr lang="en-US">
                <a:cs typeface="+mn-lt"/>
              </a:rPr>
              <a:t> </a:t>
            </a:r>
            <a:r>
              <a:rPr lang="en-US" err="1">
                <a:cs typeface="+mn-lt"/>
              </a:rPr>
              <a:t>puede</a:t>
            </a:r>
            <a:r>
              <a:rPr lang="en-US">
                <a:cs typeface="+mn-lt"/>
              </a:rPr>
              <a:t> </a:t>
            </a:r>
            <a:r>
              <a:rPr lang="en-US" err="1">
                <a:cs typeface="+mn-lt"/>
              </a:rPr>
              <a:t>conducir</a:t>
            </a:r>
            <a:r>
              <a:rPr lang="en-US">
                <a:cs typeface="+mn-lt"/>
              </a:rPr>
              <a:t> a </a:t>
            </a:r>
            <a:r>
              <a:rPr lang="en-US" err="1">
                <a:cs typeface="+mn-lt"/>
              </a:rPr>
              <a:t>impactos</a:t>
            </a:r>
            <a:r>
              <a:rPr lang="en-US">
                <a:cs typeface="+mn-lt"/>
              </a:rPr>
              <a:t> </a:t>
            </a:r>
            <a:r>
              <a:rPr lang="en-US" err="1">
                <a:cs typeface="+mn-lt"/>
              </a:rPr>
              <a:t>ambientales</a:t>
            </a:r>
            <a:r>
              <a:rPr lang="en-US">
                <a:cs typeface="+mn-lt"/>
              </a:rPr>
              <a:t> </a:t>
            </a:r>
            <a:r>
              <a:rPr lang="en-US" err="1">
                <a:cs typeface="+mn-lt"/>
              </a:rPr>
              <a:t>significativos</a:t>
            </a:r>
            <a:r>
              <a:rPr lang="en-US">
                <a:cs typeface="+mn-lt"/>
              </a:rPr>
              <a:t>. Más </a:t>
            </a:r>
            <a:r>
              <a:rPr lang="en-US" err="1">
                <a:cs typeface="+mn-lt"/>
              </a:rPr>
              <a:t>tráfico</a:t>
            </a:r>
            <a:r>
              <a:rPr lang="en-US">
                <a:cs typeface="+mn-lt"/>
              </a:rPr>
              <a:t> de </a:t>
            </a:r>
            <a:r>
              <a:rPr lang="en-US" err="1">
                <a:cs typeface="+mn-lt"/>
              </a:rPr>
              <a:t>caminantes</a:t>
            </a:r>
            <a:r>
              <a:rPr lang="en-US">
                <a:cs typeface="+mn-lt"/>
              </a:rPr>
              <a:t> </a:t>
            </a:r>
            <a:r>
              <a:rPr lang="en-US" err="1">
                <a:cs typeface="+mn-lt"/>
              </a:rPr>
              <a:t>significa</a:t>
            </a:r>
            <a:r>
              <a:rPr lang="en-US">
                <a:cs typeface="+mn-lt"/>
              </a:rPr>
              <a:t> </a:t>
            </a:r>
            <a:r>
              <a:rPr lang="en-US" err="1">
                <a:cs typeface="+mn-lt"/>
              </a:rPr>
              <a:t>más</a:t>
            </a:r>
            <a:r>
              <a:rPr lang="en-US">
                <a:cs typeface="+mn-lt"/>
              </a:rPr>
              <a:t> </a:t>
            </a:r>
            <a:r>
              <a:rPr lang="en-US" err="1">
                <a:cs typeface="+mn-lt"/>
              </a:rPr>
              <a:t>desgaste</a:t>
            </a:r>
            <a:r>
              <a:rPr lang="en-US">
                <a:cs typeface="+mn-lt"/>
              </a:rPr>
              <a:t> </a:t>
            </a:r>
            <a:r>
              <a:rPr lang="en-US" err="1">
                <a:cs typeface="+mn-lt"/>
              </a:rPr>
              <a:t>en</a:t>
            </a:r>
            <a:r>
              <a:rPr lang="en-US">
                <a:cs typeface="+mn-lt"/>
              </a:rPr>
              <a:t> </a:t>
            </a:r>
            <a:r>
              <a:rPr lang="en-US" err="1">
                <a:cs typeface="+mn-lt"/>
              </a:rPr>
              <a:t>los</a:t>
            </a:r>
            <a:r>
              <a:rPr lang="en-US">
                <a:cs typeface="+mn-lt"/>
              </a:rPr>
              <a:t> </a:t>
            </a:r>
            <a:r>
              <a:rPr lang="en-US" err="1">
                <a:cs typeface="+mn-lt"/>
              </a:rPr>
              <a:t>senderos</a:t>
            </a:r>
            <a:r>
              <a:rPr lang="en-US">
                <a:cs typeface="+mn-lt"/>
              </a:rPr>
              <a:t>, </a:t>
            </a:r>
            <a:r>
              <a:rPr lang="en-US" err="1">
                <a:cs typeface="+mn-lt"/>
              </a:rPr>
              <a:t>más</a:t>
            </a:r>
            <a:r>
              <a:rPr lang="en-US">
                <a:cs typeface="+mn-lt"/>
              </a:rPr>
              <a:t> </a:t>
            </a:r>
            <a:r>
              <a:rPr lang="en-US" err="1">
                <a:cs typeface="+mn-lt"/>
              </a:rPr>
              <a:t>posibilidades</a:t>
            </a:r>
            <a:r>
              <a:rPr lang="en-US">
                <a:cs typeface="+mn-lt"/>
              </a:rPr>
              <a:t> de </a:t>
            </a:r>
            <a:r>
              <a:rPr lang="en-US" err="1">
                <a:cs typeface="+mn-lt"/>
              </a:rPr>
              <a:t>basura</a:t>
            </a:r>
            <a:r>
              <a:rPr lang="en-US">
                <a:cs typeface="+mn-lt"/>
              </a:rPr>
              <a:t>, y </a:t>
            </a:r>
            <a:r>
              <a:rPr lang="en-US" err="1">
                <a:cs typeface="+mn-lt"/>
              </a:rPr>
              <a:t>aumento</a:t>
            </a:r>
            <a:r>
              <a:rPr lang="en-US">
                <a:cs typeface="+mn-lt"/>
              </a:rPr>
              <a:t> del </a:t>
            </a:r>
            <a:r>
              <a:rPr lang="en-US" err="1">
                <a:cs typeface="+mn-lt"/>
              </a:rPr>
              <a:t>riesgo</a:t>
            </a:r>
            <a:r>
              <a:rPr lang="en-US">
                <a:cs typeface="+mn-lt"/>
              </a:rPr>
              <a:t> de </a:t>
            </a:r>
            <a:r>
              <a:rPr lang="en-US" err="1">
                <a:cs typeface="+mn-lt"/>
              </a:rPr>
              <a:t>disturbar</a:t>
            </a:r>
            <a:r>
              <a:rPr lang="en-US">
                <a:cs typeface="+mn-lt"/>
              </a:rPr>
              <a:t> a la fauna.</a:t>
            </a:r>
          </a:p>
          <a:p>
            <a:endParaRPr lang="en-US">
              <a:cs typeface="+mn-lt"/>
            </a:endParaRPr>
          </a:p>
          <a:p>
            <a:r>
              <a:rPr lang="en-US">
                <a:cs typeface="+mn-lt"/>
              </a:rPr>
              <a:t>Es </a:t>
            </a:r>
            <a:r>
              <a:rPr lang="en-US" err="1">
                <a:cs typeface="+mn-lt"/>
              </a:rPr>
              <a:t>por</a:t>
            </a:r>
            <a:r>
              <a:rPr lang="en-US">
                <a:cs typeface="+mn-lt"/>
              </a:rPr>
              <a:t> </a:t>
            </a:r>
            <a:r>
              <a:rPr lang="en-US" err="1">
                <a:cs typeface="+mn-lt"/>
              </a:rPr>
              <a:t>eso</a:t>
            </a:r>
            <a:r>
              <a:rPr lang="en-US">
                <a:cs typeface="+mn-lt"/>
              </a:rPr>
              <a:t> que </a:t>
            </a:r>
            <a:r>
              <a:rPr lang="en-US" err="1">
                <a:cs typeface="+mn-lt"/>
              </a:rPr>
              <a:t>los</a:t>
            </a:r>
            <a:r>
              <a:rPr lang="en-US">
                <a:cs typeface="+mn-lt"/>
              </a:rPr>
              <a:t> </a:t>
            </a:r>
            <a:r>
              <a:rPr lang="en-US" err="1">
                <a:cs typeface="+mn-lt"/>
              </a:rPr>
              <a:t>principios</a:t>
            </a:r>
            <a:r>
              <a:rPr lang="en-US">
                <a:cs typeface="+mn-lt"/>
              </a:rPr>
              <a:t> de Leave No Trace son </a:t>
            </a:r>
            <a:r>
              <a:rPr lang="en-US" err="1">
                <a:cs typeface="+mn-lt"/>
              </a:rPr>
              <a:t>más</a:t>
            </a:r>
            <a:r>
              <a:rPr lang="en-US">
                <a:cs typeface="+mn-lt"/>
              </a:rPr>
              <a:t> </a:t>
            </a:r>
            <a:r>
              <a:rPr lang="en-US" err="1">
                <a:cs typeface="+mn-lt"/>
              </a:rPr>
              <a:t>importantes</a:t>
            </a:r>
            <a:r>
              <a:rPr lang="en-US">
                <a:cs typeface="+mn-lt"/>
              </a:rPr>
              <a:t> que </a:t>
            </a:r>
            <a:r>
              <a:rPr lang="en-US" err="1">
                <a:cs typeface="+mn-lt"/>
              </a:rPr>
              <a:t>nunca</a:t>
            </a:r>
            <a:r>
              <a:rPr lang="en-US">
                <a:cs typeface="+mn-lt"/>
              </a:rPr>
              <a:t>. </a:t>
            </a:r>
            <a:r>
              <a:rPr lang="en-US" err="1">
                <a:cs typeface="+mn-lt"/>
              </a:rPr>
              <a:t>Proporcionan</a:t>
            </a:r>
            <a:r>
              <a:rPr lang="en-US">
                <a:cs typeface="+mn-lt"/>
              </a:rPr>
              <a:t> un </a:t>
            </a:r>
            <a:r>
              <a:rPr lang="en-US" err="1">
                <a:cs typeface="+mn-lt"/>
              </a:rPr>
              <a:t>marco</a:t>
            </a:r>
            <a:r>
              <a:rPr lang="en-US">
                <a:cs typeface="+mn-lt"/>
              </a:rPr>
              <a:t> para minimizar </a:t>
            </a:r>
            <a:r>
              <a:rPr lang="en-US" err="1">
                <a:cs typeface="+mn-lt"/>
              </a:rPr>
              <a:t>nuestro</a:t>
            </a:r>
            <a:r>
              <a:rPr lang="en-US">
                <a:cs typeface="+mn-lt"/>
              </a:rPr>
              <a:t> </a:t>
            </a:r>
            <a:r>
              <a:rPr lang="en-US" err="1">
                <a:cs typeface="+mn-lt"/>
              </a:rPr>
              <a:t>impacto</a:t>
            </a:r>
            <a:r>
              <a:rPr lang="en-US">
                <a:cs typeface="+mn-lt"/>
              </a:rPr>
              <a:t> y </a:t>
            </a:r>
            <a:r>
              <a:rPr lang="en-US" err="1">
                <a:cs typeface="+mn-lt"/>
              </a:rPr>
              <a:t>asegurar</a:t>
            </a:r>
            <a:r>
              <a:rPr lang="en-US">
                <a:cs typeface="+mn-lt"/>
              </a:rPr>
              <a:t> que </a:t>
            </a:r>
            <a:r>
              <a:rPr lang="en-US" err="1">
                <a:cs typeface="+mn-lt"/>
              </a:rPr>
              <a:t>éstos</a:t>
            </a:r>
            <a:r>
              <a:rPr lang="en-US">
                <a:cs typeface="+mn-lt"/>
              </a:rPr>
              <a:t> </a:t>
            </a:r>
            <a:r>
              <a:rPr lang="en-US" err="1">
                <a:cs typeface="+mn-lt"/>
              </a:rPr>
              <a:t>espacios</a:t>
            </a:r>
            <a:r>
              <a:rPr lang="en-US">
                <a:cs typeface="+mn-lt"/>
              </a:rPr>
              <a:t> </a:t>
            </a:r>
            <a:r>
              <a:rPr lang="en-US" err="1">
                <a:cs typeface="+mn-lt"/>
              </a:rPr>
              <a:t>permanezcan</a:t>
            </a:r>
            <a:r>
              <a:rPr lang="en-US">
                <a:cs typeface="+mn-lt"/>
              </a:rPr>
              <a:t> </a:t>
            </a:r>
            <a:r>
              <a:rPr lang="en-US" err="1">
                <a:cs typeface="+mn-lt"/>
              </a:rPr>
              <a:t>pristinos</a:t>
            </a:r>
            <a:r>
              <a:rPr lang="en-US">
                <a:cs typeface="+mn-lt"/>
              </a:rPr>
              <a:t> para las </a:t>
            </a:r>
            <a:r>
              <a:rPr lang="en-US" err="1">
                <a:cs typeface="+mn-lt"/>
              </a:rPr>
              <a:t>futuras</a:t>
            </a:r>
            <a:r>
              <a:rPr lang="en-US">
                <a:cs typeface="+mn-lt"/>
              </a:rPr>
              <a:t> </a:t>
            </a:r>
            <a:r>
              <a:rPr lang="en-US" err="1">
                <a:cs typeface="+mn-lt"/>
              </a:rPr>
              <a:t>generaciones</a:t>
            </a:r>
            <a:r>
              <a:rPr lang="en-US">
                <a:cs typeface="+mn-lt"/>
              </a:rPr>
              <a:t>. </a:t>
            </a:r>
            <a:r>
              <a:rPr lang="en-US" err="1">
                <a:cs typeface="+mn-lt"/>
              </a:rPr>
              <a:t>Educando</a:t>
            </a:r>
            <a:r>
              <a:rPr lang="en-US">
                <a:cs typeface="+mn-lt"/>
              </a:rPr>
              <a:t> a </a:t>
            </a:r>
            <a:r>
              <a:rPr lang="en-US" err="1">
                <a:cs typeface="+mn-lt"/>
              </a:rPr>
              <a:t>los</a:t>
            </a:r>
            <a:r>
              <a:rPr lang="en-US">
                <a:cs typeface="+mn-lt"/>
              </a:rPr>
              <a:t> visitantes y </a:t>
            </a:r>
            <a:r>
              <a:rPr lang="en-US" err="1">
                <a:cs typeface="+mn-lt"/>
              </a:rPr>
              <a:t>practicando</a:t>
            </a:r>
            <a:r>
              <a:rPr lang="en-US">
                <a:cs typeface="+mn-lt"/>
              </a:rPr>
              <a:t> Leave No Trace, podemos </a:t>
            </a:r>
            <a:r>
              <a:rPr lang="en-US" err="1">
                <a:cs typeface="+mn-lt"/>
              </a:rPr>
              <a:t>ayudar</a:t>
            </a:r>
            <a:r>
              <a:rPr lang="en-US">
                <a:cs typeface="+mn-lt"/>
              </a:rPr>
              <a:t> a </a:t>
            </a:r>
            <a:r>
              <a:rPr lang="en-US" err="1">
                <a:cs typeface="+mn-lt"/>
              </a:rPr>
              <a:t>mitigar</a:t>
            </a:r>
            <a:r>
              <a:rPr lang="en-US">
                <a:cs typeface="+mn-lt"/>
              </a:rPr>
              <a:t> </a:t>
            </a:r>
            <a:r>
              <a:rPr lang="en-US" err="1">
                <a:cs typeface="+mn-lt"/>
              </a:rPr>
              <a:t>los</a:t>
            </a:r>
            <a:r>
              <a:rPr lang="en-US">
                <a:cs typeface="+mn-lt"/>
              </a:rPr>
              <a:t> </a:t>
            </a:r>
            <a:r>
              <a:rPr lang="en-US" err="1">
                <a:cs typeface="+mn-lt"/>
              </a:rPr>
              <a:t>efectos</a:t>
            </a:r>
            <a:r>
              <a:rPr lang="en-US">
                <a:cs typeface="+mn-lt"/>
              </a:rPr>
              <a:t> </a:t>
            </a:r>
            <a:r>
              <a:rPr lang="en-US" err="1">
                <a:cs typeface="+mn-lt"/>
              </a:rPr>
              <a:t>negativos</a:t>
            </a:r>
            <a:r>
              <a:rPr lang="en-US">
                <a:cs typeface="+mn-lt"/>
              </a:rPr>
              <a:t> de la alta magnitud de la visita.</a:t>
            </a:r>
          </a:p>
        </p:txBody>
      </p:sp>
      <p:sp>
        <p:nvSpPr>
          <p:cNvPr id="4" name="Slide Number Placeholder 3"/>
          <p:cNvSpPr>
            <a:spLocks noGrp="1"/>
          </p:cNvSpPr>
          <p:nvPr>
            <p:ph type="sldNum" sz="quarter" idx="5"/>
          </p:nvPr>
        </p:nvSpPr>
        <p:spPr/>
        <p:txBody>
          <a:bodyPr/>
          <a:lstStyle/>
          <a:p>
            <a:fld id="{81080D88-6E09-F54B-A012-A6123FEF5486}" type="slidenum">
              <a:rPr lang="en-US" smtClean="0"/>
              <a:t>9</a:t>
            </a:fld>
            <a:endParaRPr lang="en-US"/>
          </a:p>
        </p:txBody>
      </p:sp>
    </p:spTree>
    <p:extLst>
      <p:ext uri="{BB962C8B-B14F-4D97-AF65-F5344CB8AC3E}">
        <p14:creationId xmlns:p14="http://schemas.microsoft.com/office/powerpoint/2010/main" val="31533454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94771A-362C-7DA9-AED5-1B2F1BCD0D7A}"/>
              </a:ext>
            </a:extLst>
          </p:cNvPr>
          <p:cNvSpPr/>
          <p:nvPr userDrawn="1"/>
        </p:nvSpPr>
        <p:spPr>
          <a:xfrm>
            <a:off x="-51371" y="5862918"/>
            <a:ext cx="12274193" cy="995082"/>
          </a:xfrm>
          <a:prstGeom prst="rect">
            <a:avLst/>
          </a:prstGeom>
          <a:solidFill>
            <a:srgbClr val="0D2F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E49BEDE-55C7-A7AF-AF9B-DAF834CA1C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a:solidFill>
            <a:schemeClr val="bg1">
              <a:alpha val="0"/>
            </a:schemeClr>
          </a:solidFill>
        </p:spPr>
      </p:pic>
      <p:sp>
        <p:nvSpPr>
          <p:cNvPr id="3" name="TextBox 2">
            <a:extLst>
              <a:ext uri="{FF2B5EF4-FFF2-40B4-BE49-F238E27FC236}">
                <a16:creationId xmlns:a16="http://schemas.microsoft.com/office/drawing/2014/main" id="{3584AF8C-E358-E231-92EE-0BBFCB80EB1C}"/>
              </a:ext>
            </a:extLst>
          </p:cNvPr>
          <p:cNvSpPr txBox="1"/>
          <p:nvPr userDrawn="1"/>
        </p:nvSpPr>
        <p:spPr>
          <a:xfrm>
            <a:off x="6976810" y="6226139"/>
            <a:ext cx="5215190" cy="261610"/>
          </a:xfrm>
          <a:prstGeom prst="rect">
            <a:avLst/>
          </a:prstGeom>
          <a:solidFill>
            <a:schemeClr val="bg1">
              <a:alpha val="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POR AMOR A LA NATURALEZA</a:t>
            </a:r>
            <a:r>
              <a:rPr kumimoji="0" lang="en-US" sz="1100" b="1" i="0" u="none" strike="noStrike" kern="1200" cap="none" spc="30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rPr>
              <a:t>.    </a:t>
            </a:r>
            <a:r>
              <a:rPr lang="en-US" sz="1100" spc="300" dirty="0">
                <a:solidFill>
                  <a:srgbClr val="00B0F0"/>
                </a:solidFill>
                <a:latin typeface="Arial" panose="020B0604020202020204" pitchFamily="34" charset="0"/>
                <a:cs typeface="Arial" panose="020B0604020202020204" pitchFamily="34" charset="0"/>
              </a:rPr>
              <a:t>I</a:t>
            </a:r>
            <a:r>
              <a:rPr lang="en-US" sz="1100" spc="300" dirty="0">
                <a:solidFill>
                  <a:schemeClr val="bg1"/>
                </a:solidFill>
                <a:latin typeface="Arial" panose="020B0604020202020204" pitchFamily="34" charset="0"/>
                <a:cs typeface="Arial" panose="020B0604020202020204" pitchFamily="34" charset="0"/>
              </a:rPr>
              <a:t>    </a:t>
            </a:r>
            <a:r>
              <a:rPr lang="en-US" sz="1100" spc="300" dirty="0">
                <a:solidFill>
                  <a:schemeClr val="bg1">
                    <a:lumMod val="50000"/>
                  </a:schemeClr>
                </a:solidFill>
                <a:latin typeface="Arial" panose="020B0604020202020204" pitchFamily="34" charset="0"/>
                <a:cs typeface="Arial" panose="020B0604020202020204" pitchFamily="34" charset="0"/>
              </a:rPr>
              <a:t>2026</a:t>
            </a:r>
            <a:endParaRPr lang="en-US" sz="1100" b="1" spc="3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65714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D2F4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6B41-5C3B-FBF9-FE00-597E9584B798}"/>
              </a:ext>
            </a:extLst>
          </p:cNvPr>
          <p:cNvSpPr>
            <a:spLocks noGrp="1"/>
          </p:cNvSpPr>
          <p:nvPr>
            <p:ph type="ctrTitle"/>
          </p:nvPr>
        </p:nvSpPr>
        <p:spPr>
          <a:xfrm>
            <a:off x="1524000" y="1122363"/>
            <a:ext cx="9144000" cy="2387600"/>
          </a:xfrm>
          <a:prstGeom prst="rect">
            <a:avLst/>
          </a:prstGeom>
        </p:spPr>
        <p:txBody>
          <a:bodyPr anchor="b">
            <a:normAutofit/>
          </a:bodyPr>
          <a:lstStyle>
            <a:lvl1pPr algn="ctr">
              <a:defRPr sz="44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5014DA9B-5844-41E5-5578-E44BD6935DE5}"/>
              </a:ext>
            </a:extLst>
          </p:cNvPr>
          <p:cNvSpPr>
            <a:spLocks noGrp="1"/>
          </p:cNvSpPr>
          <p:nvPr>
            <p:ph type="subTitle" idx="1"/>
          </p:nvPr>
        </p:nvSpPr>
        <p:spPr>
          <a:xfrm>
            <a:off x="1524000" y="4079875"/>
            <a:ext cx="5134707" cy="1655762"/>
          </a:xfrm>
          <a:prstGeom prst="rect">
            <a:avLst/>
          </a:prstGeom>
        </p:spPr>
        <p:txBody>
          <a:bodyPr>
            <a:normAutofit/>
          </a:bodyPr>
          <a:lstStyle>
            <a:lvl1pPr marL="0" indent="0" algn="l">
              <a:buNone/>
              <a:defRPr sz="18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375254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06990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D2F4D"/>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62352B01-875A-14DE-422B-2F8CE004BA10}"/>
              </a:ext>
            </a:extLst>
          </p:cNvPr>
          <p:cNvCxnSpPr>
            <a:cxnSpLocks/>
          </p:cNvCxnSpPr>
          <p:nvPr userDrawn="1"/>
        </p:nvCxnSpPr>
        <p:spPr>
          <a:xfrm>
            <a:off x="-51371" y="5855034"/>
            <a:ext cx="12347362"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80CDB722-E80B-83E0-E337-0493B0B6ABA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a:solidFill>
            <a:schemeClr val="bg1">
              <a:alpha val="0"/>
            </a:schemeClr>
          </a:solidFill>
        </p:spPr>
      </p:pic>
      <p:sp>
        <p:nvSpPr>
          <p:cNvPr id="10" name="TextBox 9">
            <a:extLst>
              <a:ext uri="{FF2B5EF4-FFF2-40B4-BE49-F238E27FC236}">
                <a16:creationId xmlns:a16="http://schemas.microsoft.com/office/drawing/2014/main" id="{5E9E4DD8-802D-57B7-E11A-DAC2BC2A4E6D}"/>
              </a:ext>
            </a:extLst>
          </p:cNvPr>
          <p:cNvSpPr txBox="1"/>
          <p:nvPr userDrawn="1"/>
        </p:nvSpPr>
        <p:spPr>
          <a:xfrm>
            <a:off x="6976810" y="6226139"/>
            <a:ext cx="5215190" cy="261610"/>
          </a:xfrm>
          <a:prstGeom prst="rect">
            <a:avLst/>
          </a:prstGeom>
          <a:solidFill>
            <a:schemeClr val="bg1">
              <a:alpha val="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POR AMOR A LA NATURALEZA</a:t>
            </a:r>
            <a:r>
              <a:rPr kumimoji="0" lang="en-US" sz="1100" b="1" i="0" u="none" strike="noStrike" kern="1200" cap="none" spc="30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rPr>
              <a:t>.    </a:t>
            </a:r>
            <a:r>
              <a:rPr lang="en-US" sz="1100" spc="300" dirty="0">
                <a:solidFill>
                  <a:srgbClr val="00B0F0"/>
                </a:solidFill>
                <a:latin typeface="Arial" panose="020B0604020202020204" pitchFamily="34" charset="0"/>
                <a:cs typeface="Arial" panose="020B0604020202020204" pitchFamily="34" charset="0"/>
              </a:rPr>
              <a:t>I</a:t>
            </a:r>
            <a:r>
              <a:rPr lang="en-US" sz="1100" spc="300" dirty="0">
                <a:solidFill>
                  <a:schemeClr val="bg1"/>
                </a:solidFill>
                <a:latin typeface="Arial" panose="020B0604020202020204" pitchFamily="34" charset="0"/>
                <a:cs typeface="Arial" panose="020B0604020202020204" pitchFamily="34" charset="0"/>
              </a:rPr>
              <a:t>    </a:t>
            </a:r>
            <a:r>
              <a:rPr lang="en-US" sz="1100" spc="300" dirty="0">
                <a:solidFill>
                  <a:schemeClr val="bg1">
                    <a:lumMod val="50000"/>
                  </a:schemeClr>
                </a:solidFill>
                <a:latin typeface="Arial" panose="020B0604020202020204" pitchFamily="34" charset="0"/>
                <a:cs typeface="Arial" panose="020B0604020202020204" pitchFamily="34" charset="0"/>
              </a:rPr>
              <a:t>2026</a:t>
            </a:r>
            <a:endParaRPr lang="en-US" sz="1100" b="1" spc="3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3870322"/>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C50118-144C-3BF7-81DB-F0C28E7A5DC0}"/>
              </a:ext>
            </a:extLst>
          </p:cNvPr>
          <p:cNvSpPr/>
          <p:nvPr userDrawn="1"/>
        </p:nvSpPr>
        <p:spPr>
          <a:xfrm>
            <a:off x="-51371" y="6047058"/>
            <a:ext cx="12274193" cy="810942"/>
          </a:xfrm>
          <a:prstGeom prst="rect">
            <a:avLst/>
          </a:prstGeom>
          <a:solidFill>
            <a:srgbClr val="0D2F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A7F2148-FF46-6D98-8517-25ED3694B18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229867" y="6266469"/>
            <a:ext cx="1126982" cy="309115"/>
          </a:xfrm>
          <a:prstGeom prst="rect">
            <a:avLst/>
          </a:prstGeom>
        </p:spPr>
      </p:pic>
      <p:sp>
        <p:nvSpPr>
          <p:cNvPr id="4" name="TextBox 3">
            <a:extLst>
              <a:ext uri="{FF2B5EF4-FFF2-40B4-BE49-F238E27FC236}">
                <a16:creationId xmlns:a16="http://schemas.microsoft.com/office/drawing/2014/main" id="{BBA9CB6C-2275-B60D-19BE-CBF2EED9246A}"/>
              </a:ext>
            </a:extLst>
          </p:cNvPr>
          <p:cNvSpPr txBox="1"/>
          <p:nvPr userDrawn="1"/>
        </p:nvSpPr>
        <p:spPr>
          <a:xfrm>
            <a:off x="457884" y="6321680"/>
            <a:ext cx="4465808" cy="215444"/>
          </a:xfrm>
          <a:prstGeom prst="rect">
            <a:avLst/>
          </a:prstGeom>
          <a:noFill/>
        </p:spPr>
        <p:txBody>
          <a:bodyPr wrap="square" rtlCol="0">
            <a:spAutoFit/>
          </a:bodyPr>
          <a:lstStyle/>
          <a:p>
            <a:r>
              <a:rPr kumimoji="0" lang="en-US" sz="8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POR AMOR A LA NATURALEZA    </a:t>
            </a:r>
            <a:r>
              <a:rPr lang="en-US" sz="800" spc="300" dirty="0">
                <a:solidFill>
                  <a:srgbClr val="00B0F0"/>
                </a:solidFill>
                <a:latin typeface="Arial" panose="020B0604020202020204" pitchFamily="34" charset="0"/>
                <a:cs typeface="Arial" panose="020B0604020202020204" pitchFamily="34" charset="0"/>
              </a:rPr>
              <a:t>I</a:t>
            </a:r>
            <a:r>
              <a:rPr lang="en-US" sz="800" spc="300" dirty="0">
                <a:solidFill>
                  <a:schemeClr val="bg1"/>
                </a:solidFill>
                <a:latin typeface="Arial" panose="020B0604020202020204" pitchFamily="34" charset="0"/>
                <a:cs typeface="Arial" panose="020B0604020202020204" pitchFamily="34" charset="0"/>
              </a:rPr>
              <a:t>    </a:t>
            </a:r>
            <a:r>
              <a:rPr lang="en-US" sz="800" spc="300" dirty="0">
                <a:solidFill>
                  <a:schemeClr val="bg1">
                    <a:lumMod val="50000"/>
                  </a:schemeClr>
                </a:solidFill>
                <a:latin typeface="Arial" panose="020B0604020202020204" pitchFamily="34" charset="0"/>
                <a:cs typeface="Arial" panose="020B0604020202020204" pitchFamily="34" charset="0"/>
              </a:rPr>
              <a:t>2026</a:t>
            </a:r>
            <a:endParaRPr lang="en-US" sz="800" b="1" spc="300" dirty="0">
              <a:solidFill>
                <a:schemeClr val="bg1">
                  <a:lumMod val="50000"/>
                </a:schemeClr>
              </a:solidFill>
              <a:latin typeface="Arial" panose="020B0604020202020204" pitchFamily="34" charset="0"/>
              <a:cs typeface="Arial" panose="020B0604020202020204" pitchFamily="34" charset="0"/>
            </a:endParaRPr>
          </a:p>
        </p:txBody>
      </p:sp>
      <p:sp>
        <p:nvSpPr>
          <p:cNvPr id="5" name="Slide Number Placeholder 5">
            <a:extLst>
              <a:ext uri="{FF2B5EF4-FFF2-40B4-BE49-F238E27FC236}">
                <a16:creationId xmlns:a16="http://schemas.microsoft.com/office/drawing/2014/main" id="{600A20AB-6AEC-17C8-1BE0-F329D1199802}"/>
              </a:ext>
            </a:extLst>
          </p:cNvPr>
          <p:cNvSpPr>
            <a:spLocks noGrp="1"/>
          </p:cNvSpPr>
          <p:nvPr>
            <p:ph type="sldNum" sz="quarter" idx="4"/>
          </p:nvPr>
        </p:nvSpPr>
        <p:spPr>
          <a:xfrm>
            <a:off x="104758" y="6321680"/>
            <a:ext cx="308809" cy="365125"/>
          </a:xfrm>
          <a:prstGeom prst="rect">
            <a:avLst/>
          </a:prstGeom>
        </p:spPr>
        <p:txBody>
          <a:bodyPr/>
          <a:lstStyle>
            <a:lvl1pPr>
              <a:defRPr sz="800" b="0" i="0">
                <a:solidFill>
                  <a:schemeClr val="bg1">
                    <a:lumMod val="50000"/>
                  </a:schemeClr>
                </a:solidFill>
                <a:latin typeface="Arial Narrow" panose="020B0604020202020204" pitchFamily="34" charset="0"/>
                <a:cs typeface="Arial Narrow" panose="020B0604020202020204" pitchFamily="34" charset="0"/>
              </a:defRPr>
            </a:lvl1pPr>
          </a:lstStyle>
          <a:p>
            <a:fld id="{159CFD9E-D13B-ED4A-AA77-814FACBB522E}" type="slidenum">
              <a:rPr lang="en-US" smtClean="0"/>
              <a:pPr/>
              <a:t>‹#›</a:t>
            </a:fld>
            <a:endParaRPr lang="en-US"/>
          </a:p>
        </p:txBody>
      </p:sp>
      <p:cxnSp>
        <p:nvCxnSpPr>
          <p:cNvPr id="6" name="Straight Connector 5">
            <a:extLst>
              <a:ext uri="{FF2B5EF4-FFF2-40B4-BE49-F238E27FC236}">
                <a16:creationId xmlns:a16="http://schemas.microsoft.com/office/drawing/2014/main" id="{72AC2847-F925-F9F4-4138-4FC0DC24B905}"/>
              </a:ext>
            </a:extLst>
          </p:cNvPr>
          <p:cNvCxnSpPr/>
          <p:nvPr userDrawn="1"/>
        </p:nvCxnSpPr>
        <p:spPr>
          <a:xfrm>
            <a:off x="-51371" y="6040423"/>
            <a:ext cx="12274193" cy="0"/>
          </a:xfrm>
          <a:prstGeom prst="line">
            <a:avLst/>
          </a:prstGeom>
          <a:ln w="9525">
            <a:solidFill>
              <a:srgbClr val="00B0F0">
                <a:alpha val="64332"/>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0749279"/>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1.emf"/></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emf"/><Relationship Id="rId7"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37.png"/><Relationship Id="rId11" Type="http://schemas.openxmlformats.org/officeDocument/2006/relationships/image" Target="../media/image42.jpe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1.emf"/></Relationships>
</file>

<file path=ppt/slides/_rels/slide2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emf"/></Relationships>
</file>

<file path=ppt/slides/_rels/slide3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6.png"/><Relationship Id="rId5" Type="http://schemas.microsoft.com/office/2007/relationships/hdphoto" Target="../media/hdphoto2.wdp"/><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58.png"/><Relationship Id="rId4" Type="http://schemas.openxmlformats.org/officeDocument/2006/relationships/image" Target="../media/image1.emf"/></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jpeg"/><Relationship Id="rId3" Type="http://schemas.openxmlformats.org/officeDocument/2006/relationships/image" Target="../media/image60.jpeg"/><Relationship Id="rId7" Type="http://schemas.openxmlformats.org/officeDocument/2006/relationships/image" Target="../media/image64.jpeg"/><Relationship Id="rId12" Type="http://schemas.openxmlformats.org/officeDocument/2006/relationships/image" Target="../media/image69.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3.jpeg"/><Relationship Id="rId11" Type="http://schemas.openxmlformats.org/officeDocument/2006/relationships/image" Target="../media/image68.jpeg"/><Relationship Id="rId5" Type="http://schemas.openxmlformats.org/officeDocument/2006/relationships/image" Target="../media/image62.gif"/><Relationship Id="rId10" Type="http://schemas.openxmlformats.org/officeDocument/2006/relationships/image" Target="../media/image67.jpeg"/><Relationship Id="rId4" Type="http://schemas.openxmlformats.org/officeDocument/2006/relationships/image" Target="../media/image61.jpeg"/><Relationship Id="rId9" Type="http://schemas.openxmlformats.org/officeDocument/2006/relationships/image" Target="../media/image66.jpeg"/><Relationship Id="rId14" Type="http://schemas.openxmlformats.org/officeDocument/2006/relationships/image" Target="../media/image71.png"/></Relationships>
</file>

<file path=ppt/slides/_rels/slide3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3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1.emf"/></Relationships>
</file>

<file path=ppt/slides/_rels/slide3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77.jpeg"/><Relationship Id="rId4" Type="http://schemas.openxmlformats.org/officeDocument/2006/relationships/image" Target="../media/image76.jpeg"/></Relationships>
</file>

<file path=ppt/slides/_rels/slide3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00BBF125-D703-4183-FB34-FBB47B53DC66}"/>
              </a:ext>
            </a:extLst>
          </p:cNvPr>
          <p:cNvCxnSpPr>
            <a:cxnSpLocks/>
          </p:cNvCxnSpPr>
          <p:nvPr/>
        </p:nvCxnSpPr>
        <p:spPr>
          <a:xfrm>
            <a:off x="-51371" y="5855034"/>
            <a:ext cx="3580017"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p:spPr>
      </p:pic>
      <p:sp>
        <p:nvSpPr>
          <p:cNvPr id="9" name="TextBox 8">
            <a:extLst>
              <a:ext uri="{FF2B5EF4-FFF2-40B4-BE49-F238E27FC236}">
                <a16:creationId xmlns:a16="http://schemas.microsoft.com/office/drawing/2014/main" id="{DCBAB082-9161-A110-293A-BE172E6F8DA0}"/>
              </a:ext>
            </a:extLst>
          </p:cNvPr>
          <p:cNvSpPr txBox="1"/>
          <p:nvPr/>
        </p:nvSpPr>
        <p:spPr>
          <a:xfrm>
            <a:off x="7053668" y="7148490"/>
            <a:ext cx="521519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POR AMOR A LA NATURALEZA</a:t>
            </a:r>
            <a:endParaRPr kumimoji="0" lang="en-US" sz="1100" b="1" i="0" u="none" strike="noStrike" kern="1200" cap="none" spc="30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cxnSp>
        <p:nvCxnSpPr>
          <p:cNvPr id="3" name="Straight Connector 2">
            <a:extLst>
              <a:ext uri="{FF2B5EF4-FFF2-40B4-BE49-F238E27FC236}">
                <a16:creationId xmlns:a16="http://schemas.microsoft.com/office/drawing/2014/main" id="{A2CC6CFE-0844-62CC-F28E-E4E6C05C52CE}"/>
              </a:ext>
            </a:extLst>
          </p:cNvPr>
          <p:cNvCxnSpPr>
            <a:cxnSpLocks/>
          </p:cNvCxnSpPr>
          <p:nvPr/>
        </p:nvCxnSpPr>
        <p:spPr>
          <a:xfrm>
            <a:off x="4157213" y="5855034"/>
            <a:ext cx="1493310"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D3517F4-427C-30E8-039C-CB12E29E7C6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22251" y="-240506"/>
            <a:ext cx="7339012" cy="7339012"/>
          </a:xfrm>
          <a:prstGeom prst="rect">
            <a:avLst/>
          </a:prstGeom>
          <a:effectLst>
            <a:outerShdw blurRad="419100" dist="38100" dir="2700000" algn="tl" rotWithShape="0">
              <a:prstClr val="black">
                <a:alpha val="40000"/>
              </a:prstClr>
            </a:outerShdw>
          </a:effectLst>
        </p:spPr>
      </p:pic>
    </p:spTree>
    <p:extLst>
      <p:ext uri="{BB962C8B-B14F-4D97-AF65-F5344CB8AC3E}">
        <p14:creationId xmlns:p14="http://schemas.microsoft.com/office/powerpoint/2010/main" val="2017039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98DFA56-B647-20CE-F4A1-9DCC51F22688}"/>
              </a:ext>
            </a:extLst>
          </p:cNvPr>
          <p:cNvPicPr>
            <a:picLocks noChangeAspect="1"/>
          </p:cNvPicPr>
          <p:nvPr/>
        </p:nvPicPr>
        <p:blipFill>
          <a:blip r:embed="rId3">
            <a:alphaModFix amt="8000"/>
          </a:blip>
          <a:stretch>
            <a:fillRect/>
          </a:stretch>
        </p:blipFill>
        <p:spPr>
          <a:xfrm>
            <a:off x="5832410" y="-298386"/>
            <a:ext cx="6441782" cy="6699453"/>
          </a:xfrm>
          <a:prstGeom prst="rect">
            <a:avLst/>
          </a:prstGeom>
        </p:spPr>
      </p:pic>
      <p:pic>
        <p:nvPicPr>
          <p:cNvPr id="4" name="Google Shape;329;p43">
            <a:extLst>
              <a:ext uri="{FF2B5EF4-FFF2-40B4-BE49-F238E27FC236}">
                <a16:creationId xmlns:a16="http://schemas.microsoft.com/office/drawing/2014/main" id="{EFD42B00-3D81-83EE-E301-2A03CAB6CD65}"/>
              </a:ext>
            </a:extLst>
          </p:cNvPr>
          <p:cNvPicPr preferRelativeResize="0">
            <a:picLocks/>
          </p:cNvPicPr>
          <p:nvPr/>
        </p:nvPicPr>
        <p:blipFill rotWithShape="1">
          <a:blip r:embed="rId4" cstate="email">
            <a:alphaModFix/>
            <a:extLst>
              <a:ext uri="{28A0092B-C50C-407E-A947-70E740481C1C}">
                <a14:useLocalDpi xmlns:a14="http://schemas.microsoft.com/office/drawing/2010/main"/>
              </a:ext>
            </a:extLst>
          </a:blip>
          <a:srcRect/>
          <a:stretch/>
        </p:blipFill>
        <p:spPr>
          <a:xfrm>
            <a:off x="0" y="-1"/>
            <a:ext cx="6075452" cy="6047057"/>
          </a:xfrm>
          <a:prstGeom prst="rect">
            <a:avLst/>
          </a:prstGeom>
          <a:solidFill>
            <a:schemeClr val="lt2"/>
          </a:solidFill>
          <a:ln>
            <a:noFill/>
          </a:ln>
        </p:spPr>
      </p:pic>
      <p:sp>
        <p:nvSpPr>
          <p:cNvPr id="17" name="Google Shape;330;p43">
            <a:extLst>
              <a:ext uri="{FF2B5EF4-FFF2-40B4-BE49-F238E27FC236}">
                <a16:creationId xmlns:a16="http://schemas.microsoft.com/office/drawing/2014/main" id="{64113D5D-ED9B-2B20-C249-F31C93269242}"/>
              </a:ext>
            </a:extLst>
          </p:cNvPr>
          <p:cNvSpPr txBox="1"/>
          <p:nvPr/>
        </p:nvSpPr>
        <p:spPr>
          <a:xfrm>
            <a:off x="6658319" y="1285617"/>
            <a:ext cx="5171440" cy="4862829"/>
          </a:xfrm>
          <a:prstGeom prst="rect">
            <a:avLst/>
          </a:prstGeom>
          <a:noFill/>
          <a:ln>
            <a:noFill/>
          </a:ln>
        </p:spPr>
        <p:txBody>
          <a:bodyPr spcFirstLastPara="1" wrap="square" lIns="91425" tIns="45700" rIns="91425" bIns="45700" anchor="t" anchorCtr="0">
            <a:spAutoFit/>
          </a:bodyPr>
          <a:lstStyle/>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Plan</a:t>
            </a:r>
            <a:r>
              <a:rPr lang="en-US" sz="2000" b="1" dirty="0" err="1">
                <a:solidFill>
                  <a:srgbClr val="1B374C"/>
                </a:solidFill>
                <a:latin typeface="Arial"/>
                <a:ea typeface="Arial"/>
                <a:cs typeface="Arial"/>
                <a:sym typeface="Arial"/>
              </a:rPr>
              <a:t>ificá</a:t>
            </a:r>
            <a:r>
              <a:rPr lang="en-US" sz="2000" b="1" dirty="0">
                <a:solidFill>
                  <a:srgbClr val="1B374C"/>
                </a:solidFill>
                <a:latin typeface="Arial"/>
                <a:ea typeface="Arial"/>
                <a:cs typeface="Arial"/>
                <a:sym typeface="Arial"/>
              </a:rPr>
              <a:t> con </a:t>
            </a:r>
            <a:r>
              <a:rPr lang="en-US" sz="2000" b="1" dirty="0" err="1">
                <a:solidFill>
                  <a:srgbClr val="1B374C"/>
                </a:solidFill>
                <a:latin typeface="Arial"/>
                <a:ea typeface="Arial"/>
                <a:cs typeface="Arial"/>
                <a:sym typeface="Arial"/>
              </a:rPr>
              <a:t>Anticipación</a:t>
            </a:r>
            <a:r>
              <a:rPr lang="en-US" sz="2000" b="1" dirty="0">
                <a:solidFill>
                  <a:srgbClr val="1B374C"/>
                </a:solidFill>
                <a:latin typeface="Arial"/>
                <a:ea typeface="Arial"/>
                <a:cs typeface="Arial"/>
                <a:sym typeface="Arial"/>
              </a:rPr>
              <a:t> y Preparate</a:t>
            </a:r>
            <a:endParaRPr kumimoji="0" lang="en-US" sz="2000" b="1" i="0" u="none" strike="noStrike" kern="1200" cap="none" spc="0" normalizeH="0" baseline="0" noProof="0" dirty="0">
              <a:ln>
                <a:noFill/>
              </a:ln>
              <a:solidFill>
                <a:srgbClr val="1B374C"/>
              </a:solidFill>
              <a:effectLst/>
              <a:uLnTx/>
              <a:uFillTx/>
              <a:latin typeface="Arial"/>
              <a:ea typeface="Arial"/>
              <a:cs typeface="Arial"/>
              <a:sym typeface="Arial"/>
            </a:endParaRP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Desplazate</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y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Acampá</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sobre</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Superficies Durables</a:t>
            </a: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Disponé</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Adecuadamente</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de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los</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Desechos</a:t>
            </a:r>
            <a:endParaRPr kumimoji="0" lang="en-US" sz="2000" b="1" i="0" u="none" strike="noStrike" kern="1200" cap="none" spc="0" normalizeH="0" baseline="0" noProof="0" dirty="0">
              <a:ln>
                <a:noFill/>
              </a:ln>
              <a:solidFill>
                <a:srgbClr val="1B374C"/>
              </a:solidFill>
              <a:effectLst/>
              <a:uLnTx/>
              <a:uFillTx/>
              <a:latin typeface="Arial"/>
              <a:ea typeface="Arial"/>
              <a:cs typeface="Arial"/>
              <a:sym typeface="Arial"/>
            </a:endParaRP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Dejá</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Lo Que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Encuentres</a:t>
            </a:r>
            <a:endParaRPr kumimoji="0" lang="en-US" sz="2000" b="1" i="0" u="none" strike="noStrike" kern="1200" cap="none" spc="0" normalizeH="0" baseline="0" noProof="0" dirty="0">
              <a:ln>
                <a:noFill/>
              </a:ln>
              <a:solidFill>
                <a:srgbClr val="1B374C"/>
              </a:solidFill>
              <a:effectLst/>
              <a:uLnTx/>
              <a:uFillTx/>
              <a:latin typeface="Arial"/>
              <a:ea typeface="Arial"/>
              <a:cs typeface="Arial"/>
              <a:sym typeface="Arial"/>
            </a:endParaRP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Minimizá</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los</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Impactos</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de las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Fogatas</a:t>
            </a:r>
            <a:endParaRPr kumimoji="0" lang="en-US" sz="2000" b="1" i="0" u="none" strike="noStrike" kern="1200" cap="none" spc="0" normalizeH="0" baseline="0" noProof="0" dirty="0">
              <a:ln>
                <a:noFill/>
              </a:ln>
              <a:solidFill>
                <a:srgbClr val="1B374C"/>
              </a:solidFill>
              <a:effectLst/>
              <a:uLnTx/>
              <a:uFillTx/>
              <a:latin typeface="Arial"/>
              <a:ea typeface="Arial"/>
              <a:cs typeface="Arial"/>
              <a:sym typeface="Arial"/>
            </a:endParaRP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Respetá</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a la Fauna Silvestre</a:t>
            </a:r>
          </a:p>
          <a:p>
            <a:pPr marL="292100" marR="0" lvl="0" indent="-292100" algn="l" defTabSz="914400" rtl="0" eaLnBrk="1" fontAlgn="auto" latinLnBrk="0" hangingPunct="1">
              <a:lnSpc>
                <a:spcPct val="150000"/>
              </a:lnSpc>
              <a:spcBef>
                <a:spcPts val="0"/>
              </a:spcBef>
              <a:spcAft>
                <a:spcPts val="0"/>
              </a:spcAft>
              <a:buClr>
                <a:srgbClr val="1B374C"/>
              </a:buClr>
              <a:buSzPts val="2000"/>
              <a:buFont typeface="+mj-lt"/>
              <a:buAutoNum type="arabicPeriod"/>
              <a:tabLst/>
              <a:defRPr/>
            </a:pP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Sé</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Considerado</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con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los</a:t>
            </a:r>
            <a:r>
              <a:rPr kumimoji="0" lang="en-US" sz="2000" b="1" i="0" u="none" strike="noStrike" kern="1200" cap="none" spc="0" normalizeH="0" baseline="0" noProof="0" dirty="0">
                <a:ln>
                  <a:noFill/>
                </a:ln>
                <a:solidFill>
                  <a:srgbClr val="1B374C"/>
                </a:solidFill>
                <a:effectLst/>
                <a:uLnTx/>
                <a:uFillTx/>
                <a:latin typeface="Arial"/>
                <a:ea typeface="Arial"/>
                <a:cs typeface="Arial"/>
                <a:sym typeface="Arial"/>
              </a:rPr>
              <a:t> </a:t>
            </a:r>
            <a:r>
              <a:rPr kumimoji="0" lang="en-US" sz="2000" b="1" i="0" u="none" strike="noStrike" kern="1200" cap="none" spc="0" normalizeH="0" baseline="0" noProof="0" dirty="0" err="1">
                <a:ln>
                  <a:noFill/>
                </a:ln>
                <a:solidFill>
                  <a:srgbClr val="1B374C"/>
                </a:solidFill>
                <a:effectLst/>
                <a:uLnTx/>
                <a:uFillTx/>
                <a:latin typeface="Arial"/>
                <a:ea typeface="Arial"/>
                <a:cs typeface="Arial"/>
                <a:sym typeface="Arial"/>
              </a:rPr>
              <a:t>Demás</a:t>
            </a:r>
            <a:endParaRPr kumimoji="0" lang="en-US" sz="2000" b="1" i="0" u="none" strike="noStrike" kern="1200" cap="none" spc="0" normalizeH="0" baseline="0" noProof="0" dirty="0">
              <a:ln>
                <a:noFill/>
              </a:ln>
              <a:solidFill>
                <a:srgbClr val="1B374C"/>
              </a:solidFill>
              <a:effectLst/>
              <a:uLnTx/>
              <a:uFillTx/>
              <a:latin typeface="Arial"/>
              <a:ea typeface="Arial"/>
              <a:cs typeface="Arial"/>
              <a:sym typeface="Arial"/>
            </a:endParaRPr>
          </a:p>
          <a:p>
            <a:pPr marL="292100" marR="0" lvl="0" indent="-292100" algn="l" defTabSz="914400" rtl="0" eaLnBrk="1" fontAlgn="auto" latinLnBrk="0" hangingPunct="1">
              <a:lnSpc>
                <a:spcPct val="100000"/>
              </a:lnSpc>
              <a:spcBef>
                <a:spcPts val="0"/>
              </a:spcBef>
              <a:spcAft>
                <a:spcPts val="0"/>
              </a:spcAft>
              <a:buClr>
                <a:srgbClr val="1B374C"/>
              </a:buClr>
              <a:buSzPts val="2000"/>
              <a:buFont typeface="+mj-lt"/>
              <a:buAutoNum type="arabicPeriod"/>
              <a:tabLst/>
              <a:defRPr/>
            </a:pPr>
            <a:endParaRPr kumimoji="0" lang="en-US" sz="2000" b="0" i="0" u="none" strike="noStrike" kern="1200" cap="none" spc="0" normalizeH="0" baseline="0" noProof="0" dirty="0">
              <a:ln>
                <a:noFill/>
              </a:ln>
              <a:solidFill>
                <a:srgbClr val="1B374C"/>
              </a:solidFill>
              <a:effectLst/>
              <a:uLnTx/>
              <a:uFillTx/>
              <a:latin typeface="Arial"/>
              <a:ea typeface="Arial"/>
              <a:cs typeface="Arial"/>
              <a:sym typeface="Arial"/>
            </a:endParaRPr>
          </a:p>
          <a:p>
            <a:pPr marL="292100" marR="0" lvl="0" indent="-292100" algn="l" defTabSz="914400" rtl="0" eaLnBrk="1" fontAlgn="auto" latinLnBrk="0" hangingPunct="1">
              <a:lnSpc>
                <a:spcPct val="100000"/>
              </a:lnSpc>
              <a:spcBef>
                <a:spcPts val="0"/>
              </a:spcBef>
              <a:spcAft>
                <a:spcPts val="0"/>
              </a:spcAft>
              <a:buClr>
                <a:srgbClr val="1B374C"/>
              </a:buClr>
              <a:buSzPts val="2000"/>
              <a:buFont typeface="+mj-lt"/>
              <a:buAutoNum type="arabicPeriod"/>
              <a:tabLst/>
              <a:defRPr/>
            </a:pPr>
            <a:endParaRPr kumimoji="0" sz="2000" b="0" i="0" u="none" strike="noStrike" kern="1200" cap="none" spc="0" normalizeH="0" baseline="0" noProof="0" dirty="0">
              <a:ln>
                <a:noFill/>
              </a:ln>
              <a:solidFill>
                <a:srgbClr val="1B374C"/>
              </a:solidFill>
              <a:effectLst/>
              <a:uLnTx/>
              <a:uFillTx/>
              <a:latin typeface="Arial"/>
              <a:ea typeface="Arial"/>
              <a:cs typeface="Arial"/>
              <a:sym typeface="Arial"/>
            </a:endParaRPr>
          </a:p>
        </p:txBody>
      </p:sp>
      <p:sp>
        <p:nvSpPr>
          <p:cNvPr id="2" name="TextBox 1">
            <a:extLst>
              <a:ext uri="{FF2B5EF4-FFF2-40B4-BE49-F238E27FC236}">
                <a16:creationId xmlns:a16="http://schemas.microsoft.com/office/drawing/2014/main" id="{911FF1BB-8F44-130D-6960-3FE5A4D6FD34}"/>
              </a:ext>
            </a:extLst>
          </p:cNvPr>
          <p:cNvSpPr txBox="1"/>
          <p:nvPr/>
        </p:nvSpPr>
        <p:spPr>
          <a:xfrm>
            <a:off x="6658319" y="810941"/>
            <a:ext cx="419943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dirty="0">
                <a:ln>
                  <a:noFill/>
                </a:ln>
                <a:solidFill>
                  <a:srgbClr val="0D2F4D"/>
                </a:solidFill>
                <a:effectLst/>
                <a:uLnTx/>
                <a:uFillTx/>
                <a:latin typeface="Arial Black" panose="020B0604020202020204" pitchFamily="34" charset="0"/>
                <a:ea typeface="+mn-ea"/>
                <a:cs typeface="Arial Black" panose="020B0604020202020204" pitchFamily="34" charset="0"/>
              </a:rPr>
              <a:t>LOS 7 PRINCIPIOS</a:t>
            </a:r>
          </a:p>
        </p:txBody>
      </p:sp>
      <p:cxnSp>
        <p:nvCxnSpPr>
          <p:cNvPr id="12" name="Straight Connector 11">
            <a:extLst>
              <a:ext uri="{FF2B5EF4-FFF2-40B4-BE49-F238E27FC236}">
                <a16:creationId xmlns:a16="http://schemas.microsoft.com/office/drawing/2014/main" id="{03A0EC97-7CA9-1164-F6BE-87EA1E0B657F}"/>
              </a:ext>
            </a:extLst>
          </p:cNvPr>
          <p:cNvCxnSpPr/>
          <p:nvPr/>
        </p:nvCxnSpPr>
        <p:spPr>
          <a:xfrm>
            <a:off x="-61645" y="6047056"/>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3677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sp>
        <p:nvSpPr>
          <p:cNvPr id="13" name="Google Shape;331;p43">
            <a:extLst>
              <a:ext uri="{FF2B5EF4-FFF2-40B4-BE49-F238E27FC236}">
                <a16:creationId xmlns:a16="http://schemas.microsoft.com/office/drawing/2014/main" id="{CD8A0631-1379-F29B-801A-CA4F897A7330}"/>
              </a:ext>
            </a:extLst>
          </p:cNvPr>
          <p:cNvSpPr txBox="1"/>
          <p:nvPr/>
        </p:nvSpPr>
        <p:spPr>
          <a:xfrm>
            <a:off x="4510089" y="1601711"/>
            <a:ext cx="7021397" cy="4555053"/>
          </a:xfrm>
          <a:prstGeom prst="rect">
            <a:avLst/>
          </a:prstGeom>
          <a:noFill/>
          <a:ln>
            <a:noFill/>
          </a:ln>
        </p:spPr>
        <p:txBody>
          <a:bodyPr spcFirstLastPara="1" wrap="square" lIns="91425" tIns="45700" rIns="91425" bIns="45700" anchor="t" anchorCtr="0">
            <a:spAutoFit/>
          </a:bodyPr>
          <a:lstStyle/>
          <a:p>
            <a:pPr>
              <a:defRPr/>
            </a:pPr>
            <a:r>
              <a:rPr kumimoji="0" lang="en-US" b="0" i="0" u="none" strike="noStrike" kern="0" cap="none" spc="0" normalizeH="0" baseline="0" noProof="0" dirty="0">
                <a:ln>
                  <a:noFill/>
                </a:ln>
                <a:solidFill>
                  <a:srgbClr val="1B374C"/>
                </a:solidFill>
                <a:effectLst/>
                <a:uLnTx/>
                <a:uFillTx/>
                <a:latin typeface="Arial"/>
                <a:cs typeface="Arial"/>
                <a:sym typeface="Arial"/>
              </a:rPr>
              <a:t>¡Preparate! </a:t>
            </a:r>
            <a:r>
              <a:rPr kumimoji="0" lang="en-US" b="0" i="0" u="none" strike="noStrike" kern="0" cap="none" spc="0" normalizeH="0" baseline="0" noProof="0" dirty="0" err="1">
                <a:ln>
                  <a:noFill/>
                </a:ln>
                <a:solidFill>
                  <a:srgbClr val="1B374C"/>
                </a:solidFill>
                <a:effectLst/>
                <a:uLnTx/>
                <a:uFillTx/>
                <a:latin typeface="Arial"/>
                <a:cs typeface="Arial"/>
                <a:sym typeface="Arial"/>
              </a:rPr>
              <a:t>Recordá</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llevar</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suficiente</a:t>
            </a:r>
            <a:r>
              <a:rPr kumimoji="0" lang="en-US" b="0" i="0" u="none" strike="noStrike" kern="0" cap="none" spc="0" normalizeH="0" baseline="0" noProof="0" dirty="0">
                <a:ln>
                  <a:noFill/>
                </a:ln>
                <a:solidFill>
                  <a:srgbClr val="1B374C"/>
                </a:solidFill>
                <a:effectLst/>
                <a:uLnTx/>
                <a:uFillTx/>
                <a:latin typeface="Arial"/>
                <a:cs typeface="Arial"/>
                <a:sym typeface="Arial"/>
              </a:rPr>
              <a:t> comida y </a:t>
            </a:r>
            <a:r>
              <a:rPr kumimoji="0" lang="en-US" b="0" i="0" u="none" strike="noStrike" kern="0" cap="none" spc="0" normalizeH="0" baseline="0" noProof="0" dirty="0" err="1">
                <a:ln>
                  <a:noFill/>
                </a:ln>
                <a:solidFill>
                  <a:srgbClr val="1B374C"/>
                </a:solidFill>
                <a:effectLst/>
                <a:uLnTx/>
                <a:uFillTx/>
                <a:latin typeface="Arial"/>
                <a:cs typeface="Arial"/>
                <a:sym typeface="Arial"/>
              </a:rPr>
              <a:t>agua</a:t>
            </a:r>
            <a:r>
              <a:rPr kumimoji="0" lang="en-US" b="0" i="0" u="none" strike="noStrike" kern="0" cap="none" spc="0" normalizeH="0" baseline="0" noProof="0" dirty="0">
                <a:ln>
                  <a:noFill/>
                </a:ln>
                <a:solidFill>
                  <a:srgbClr val="1B374C"/>
                </a:solidFill>
                <a:effectLst/>
                <a:uLnTx/>
                <a:uFillTx/>
                <a:latin typeface="Arial"/>
                <a:cs typeface="Arial"/>
                <a:sym typeface="Arial"/>
              </a:rPr>
              <a:t>, y </a:t>
            </a:r>
            <a:r>
              <a:rPr kumimoji="0" lang="en-US" b="0" i="0" u="none" strike="noStrike" kern="0" cap="none" spc="0" normalizeH="0" baseline="0" noProof="0" dirty="0" err="1">
                <a:ln>
                  <a:noFill/>
                </a:ln>
                <a:solidFill>
                  <a:srgbClr val="1B374C"/>
                </a:solidFill>
                <a:effectLst/>
                <a:uLnTx/>
                <a:uFillTx/>
                <a:latin typeface="Arial"/>
                <a:cs typeface="Arial"/>
                <a:sym typeface="Arial"/>
              </a:rPr>
              <a:t>ropa</a:t>
            </a:r>
            <a:r>
              <a:rPr kumimoji="0" lang="en-US" b="0" i="0" u="none" strike="noStrike" kern="0" cap="none" spc="0" normalizeH="0" baseline="0" noProof="0" dirty="0">
                <a:ln>
                  <a:noFill/>
                </a:ln>
                <a:solidFill>
                  <a:srgbClr val="1B374C"/>
                </a:solidFill>
                <a:effectLst/>
                <a:uLnTx/>
                <a:uFillTx/>
                <a:latin typeface="Arial"/>
                <a:cs typeface="Arial"/>
                <a:sym typeface="Arial"/>
              </a:rPr>
              <a:t> para </a:t>
            </a:r>
            <a:r>
              <a:rPr kumimoji="0" lang="en-US" b="0" i="0" u="none" strike="noStrike" kern="0" cap="none" spc="0" normalizeH="0" baseline="0" noProof="0" dirty="0" err="1">
                <a:ln>
                  <a:noFill/>
                </a:ln>
                <a:solidFill>
                  <a:srgbClr val="1B374C"/>
                </a:solidFill>
                <a:effectLst/>
                <a:uLnTx/>
                <a:uFillTx/>
                <a:latin typeface="Arial"/>
                <a:cs typeface="Arial"/>
                <a:sym typeface="Arial"/>
              </a:rPr>
              <a:t>protegerte</a:t>
            </a:r>
            <a:r>
              <a:rPr kumimoji="0" lang="en-US" b="0" i="0" u="none" strike="noStrike" kern="0" cap="none" spc="0" normalizeH="0" baseline="0" noProof="0" dirty="0">
                <a:ln>
                  <a:noFill/>
                </a:ln>
                <a:solidFill>
                  <a:srgbClr val="1B374C"/>
                </a:solidFill>
                <a:effectLst/>
                <a:uLnTx/>
                <a:uFillTx/>
                <a:latin typeface="Arial"/>
                <a:cs typeface="Arial"/>
                <a:sym typeface="Arial"/>
              </a:rPr>
              <a:t> del </a:t>
            </a:r>
            <a:r>
              <a:rPr kumimoji="0" lang="en-US" b="0" i="0" u="none" strike="noStrike" kern="0" cap="none" spc="0" normalizeH="0" baseline="0" noProof="0" dirty="0" err="1">
                <a:ln>
                  <a:noFill/>
                </a:ln>
                <a:solidFill>
                  <a:srgbClr val="1B374C"/>
                </a:solidFill>
                <a:effectLst/>
                <a:uLnTx/>
                <a:uFillTx/>
                <a:latin typeface="Arial"/>
                <a:cs typeface="Arial"/>
                <a:sym typeface="Arial"/>
              </a:rPr>
              <a:t>frío</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el</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calor</a:t>
            </a:r>
            <a:r>
              <a:rPr kumimoji="0" lang="en-US" b="0" i="0" u="none" strike="noStrike" kern="0" cap="none" spc="0" normalizeH="0" baseline="0" noProof="0" dirty="0">
                <a:ln>
                  <a:noFill/>
                </a:ln>
                <a:solidFill>
                  <a:srgbClr val="1B374C"/>
                </a:solidFill>
                <a:effectLst/>
                <a:uLnTx/>
                <a:uFillTx/>
                <a:latin typeface="Arial"/>
                <a:cs typeface="Arial"/>
                <a:sym typeface="Arial"/>
              </a:rPr>
              <a:t> y la </a:t>
            </a:r>
            <a:r>
              <a:rPr kumimoji="0" lang="en-US" b="0" i="0" u="none" strike="noStrike" kern="0" cap="none" spc="0" normalizeH="0" baseline="0" noProof="0" dirty="0" err="1">
                <a:ln>
                  <a:noFill/>
                </a:ln>
                <a:solidFill>
                  <a:srgbClr val="1B374C"/>
                </a:solidFill>
                <a:effectLst/>
                <a:uLnTx/>
                <a:uFillTx/>
                <a:latin typeface="Arial"/>
                <a:cs typeface="Arial"/>
                <a:sym typeface="Arial"/>
              </a:rPr>
              <a:t>lluvia</a:t>
            </a:r>
            <a:r>
              <a:rPr kumimoji="0" lang="en-US" b="0" i="0" u="none" strike="noStrike" kern="0" cap="none" spc="0" normalizeH="0" baseline="0" noProof="0" dirty="0">
                <a:ln>
                  <a:noFill/>
                </a:ln>
                <a:solidFill>
                  <a:srgbClr val="1B374C"/>
                </a:solidFill>
                <a:effectLst/>
                <a:uLnTx/>
                <a:uFillTx/>
                <a:latin typeface="Arial"/>
                <a:cs typeface="Arial"/>
                <a:sym typeface="Arial"/>
              </a:rPr>
              <a:t>.</a:t>
            </a:r>
            <a:endParaRPr lang="en-US" dirty="0">
              <a:latin typeface="Arial"/>
              <a:cs typeface="Arial"/>
            </a:endParaRPr>
          </a:p>
          <a:p>
            <a:pPr>
              <a:defRPr/>
            </a:pPr>
            <a:endParaRPr lang="en-US" kern="0" dirty="0">
              <a:solidFill>
                <a:srgbClr val="1B374C"/>
              </a:solidFill>
              <a:latin typeface="Arial"/>
              <a:cs typeface="Arial"/>
              <a:sym typeface="Arial"/>
            </a:endParaRPr>
          </a:p>
          <a:p>
            <a:pPr>
              <a:defRPr/>
            </a:pPr>
            <a:r>
              <a:rPr lang="en-US" kern="0" dirty="0" err="1">
                <a:solidFill>
                  <a:srgbClr val="1B374C"/>
                </a:solidFill>
                <a:latin typeface="Arial"/>
                <a:cs typeface="Arial"/>
                <a:sym typeface="Arial"/>
              </a:rPr>
              <a:t>Usá</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mapas</a:t>
            </a:r>
            <a:r>
              <a:rPr lang="en-US" kern="0" dirty="0">
                <a:solidFill>
                  <a:srgbClr val="1B374C"/>
                </a:solidFill>
                <a:latin typeface="Arial"/>
                <a:cs typeface="Arial"/>
                <a:sym typeface="Arial"/>
              </a:rPr>
              <a:t> para </a:t>
            </a:r>
            <a:r>
              <a:rPr lang="en-US" kern="0" dirty="0" err="1">
                <a:solidFill>
                  <a:srgbClr val="1B374C"/>
                </a:solidFill>
                <a:latin typeface="Arial"/>
                <a:cs typeface="Arial"/>
                <a:sym typeface="Arial"/>
              </a:rPr>
              <a:t>planificar</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adónde</a:t>
            </a:r>
            <a:r>
              <a:rPr lang="en-US" kern="0" dirty="0">
                <a:solidFill>
                  <a:srgbClr val="1B374C"/>
                </a:solidFill>
                <a:latin typeface="Arial"/>
                <a:cs typeface="Arial"/>
                <a:sym typeface="Arial"/>
              </a:rPr>
              <a:t> vas a </a:t>
            </a:r>
            <a:r>
              <a:rPr lang="en-US" kern="0" dirty="0" err="1">
                <a:solidFill>
                  <a:srgbClr val="1B374C"/>
                </a:solidFill>
                <a:latin typeface="Arial"/>
                <a:cs typeface="Arial"/>
                <a:sym typeface="Arial"/>
              </a:rPr>
              <a:t>ir</a:t>
            </a:r>
            <a:r>
              <a:rPr lang="en-US" kern="0" dirty="0">
                <a:solidFill>
                  <a:srgbClr val="1B374C"/>
                </a:solidFill>
                <a:latin typeface="Arial"/>
                <a:cs typeface="Arial"/>
                <a:sym typeface="Arial"/>
              </a:rPr>
              <a:t>, y </a:t>
            </a:r>
            <a:r>
              <a:rPr lang="en-US" kern="0" dirty="0" err="1">
                <a:solidFill>
                  <a:srgbClr val="1B374C"/>
                </a:solidFill>
                <a:latin typeface="Arial"/>
                <a:cs typeface="Arial"/>
                <a:sym typeface="Arial"/>
              </a:rPr>
              <a:t>consultalos</a:t>
            </a:r>
            <a:r>
              <a:rPr lang="en-US" kern="0" dirty="0">
                <a:solidFill>
                  <a:srgbClr val="1B374C"/>
                </a:solidFill>
                <a:latin typeface="Arial"/>
                <a:cs typeface="Arial"/>
                <a:sym typeface="Arial"/>
              </a:rPr>
              <a:t> con </a:t>
            </a:r>
            <a:r>
              <a:rPr lang="en-US" kern="0" dirty="0" err="1">
                <a:solidFill>
                  <a:srgbClr val="1B374C"/>
                </a:solidFill>
                <a:latin typeface="Arial"/>
                <a:cs typeface="Arial"/>
                <a:sym typeface="Arial"/>
              </a:rPr>
              <a:t>frecuencia</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cuando</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estés</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en</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el</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sendero</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Chequeá</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el</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pronóstico</a:t>
            </a:r>
            <a:r>
              <a:rPr lang="en-US" kern="0" dirty="0">
                <a:solidFill>
                  <a:srgbClr val="1B374C"/>
                </a:solidFill>
                <a:latin typeface="Arial"/>
                <a:cs typeface="Arial"/>
                <a:sym typeface="Arial"/>
              </a:rPr>
              <a:t> antes de </a:t>
            </a:r>
            <a:r>
              <a:rPr lang="en-US" kern="0" dirty="0" err="1">
                <a:solidFill>
                  <a:srgbClr val="1B374C"/>
                </a:solidFill>
                <a:latin typeface="Arial"/>
                <a:cs typeface="Arial"/>
                <a:sym typeface="Arial"/>
              </a:rPr>
              <a:t>salir</a:t>
            </a:r>
            <a:r>
              <a:rPr lang="en-US" kern="0" dirty="0">
                <a:solidFill>
                  <a:srgbClr val="1B374C"/>
                </a:solidFill>
                <a:latin typeface="Arial"/>
                <a:cs typeface="Arial"/>
                <a:sym typeface="Arial"/>
              </a:rPr>
              <a:t>, y estate </a:t>
            </a:r>
            <a:r>
              <a:rPr lang="en-US" kern="0" dirty="0" err="1">
                <a:solidFill>
                  <a:srgbClr val="1B374C"/>
                </a:solidFill>
                <a:latin typeface="Arial"/>
                <a:cs typeface="Arial"/>
                <a:sym typeface="Arial"/>
              </a:rPr>
              <a:t>alerta</a:t>
            </a:r>
            <a:r>
              <a:rPr lang="en-US" kern="0" dirty="0">
                <a:solidFill>
                  <a:srgbClr val="1B374C"/>
                </a:solidFill>
                <a:latin typeface="Arial"/>
                <a:cs typeface="Arial"/>
                <a:sym typeface="Arial"/>
              </a:rPr>
              <a:t> a las </a:t>
            </a:r>
            <a:r>
              <a:rPr lang="en-US" kern="0" dirty="0" err="1">
                <a:solidFill>
                  <a:srgbClr val="1B374C"/>
                </a:solidFill>
                <a:latin typeface="Arial"/>
                <a:cs typeface="Arial"/>
                <a:sym typeface="Arial"/>
              </a:rPr>
              <a:t>condiciones</a:t>
            </a:r>
            <a:r>
              <a:rPr lang="en-US" kern="0" dirty="0">
                <a:solidFill>
                  <a:srgbClr val="1B374C"/>
                </a:solidFill>
                <a:latin typeface="Arial"/>
                <a:cs typeface="Arial"/>
                <a:sym typeface="Arial"/>
              </a:rPr>
              <a:t> </a:t>
            </a:r>
            <a:r>
              <a:rPr lang="en-US" kern="0" dirty="0" err="1">
                <a:solidFill>
                  <a:srgbClr val="1B374C"/>
                </a:solidFill>
                <a:latin typeface="Arial"/>
                <a:cs typeface="Arial"/>
                <a:sym typeface="Arial"/>
              </a:rPr>
              <a:t>cambiantes</a:t>
            </a:r>
            <a:r>
              <a:rPr lang="en-US" kern="0" dirty="0">
                <a:solidFill>
                  <a:srgbClr val="1B374C"/>
                </a:solidFill>
                <a:latin typeface="Arial"/>
                <a:cs typeface="Arial"/>
                <a:sym typeface="Arial"/>
              </a:rPr>
              <a:t>.</a:t>
            </a:r>
            <a:endParaRPr lang="en-US" dirty="0"/>
          </a:p>
          <a:p>
            <a:pPr>
              <a:defRPr/>
            </a:pPr>
            <a:endParaRPr lang="en-US" kern="0" dirty="0">
              <a:solidFill>
                <a:srgbClr val="1B374C"/>
              </a:solidFill>
              <a:latin typeface="Arial"/>
              <a:cs typeface="Arial"/>
              <a:sym typeface="Arial"/>
            </a:endParaRPr>
          </a:p>
          <a:p>
            <a:pPr lvl="0" algn="l" defTabSz="914400">
              <a:lnSpc>
                <a:spcPct val="100000"/>
              </a:lnSpc>
              <a:spcBef>
                <a:spcPts val="0"/>
              </a:spcBef>
              <a:tabLst/>
              <a:defRPr/>
            </a:pPr>
            <a:r>
              <a:rPr kumimoji="0" lang="en-US" b="0" i="0" u="none" strike="noStrike" kern="0" cap="none" spc="0" normalizeH="0" baseline="0" noProof="0" dirty="0" err="1">
                <a:ln>
                  <a:noFill/>
                </a:ln>
                <a:solidFill>
                  <a:srgbClr val="1B374C"/>
                </a:solidFill>
                <a:effectLst/>
                <a:uLnTx/>
                <a:uFillTx/>
                <a:latin typeface="Arial"/>
                <a:cs typeface="Arial"/>
                <a:sym typeface="Arial"/>
              </a:rPr>
              <a:t>Recordá</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llevar</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una</a:t>
            </a:r>
            <a:r>
              <a:rPr kumimoji="0" lang="en-US" b="0" i="0" u="none" strike="noStrike" kern="0" cap="none" spc="0" normalizeH="0" baseline="0" noProof="0" dirty="0">
                <a:ln>
                  <a:noFill/>
                </a:ln>
                <a:solidFill>
                  <a:srgbClr val="1B374C"/>
                </a:solidFill>
                <a:effectLst/>
                <a:uLnTx/>
                <a:uFillTx/>
                <a:latin typeface="Arial"/>
                <a:cs typeface="Arial"/>
                <a:sym typeface="Arial"/>
              </a:rPr>
              <a:t> correa para </a:t>
            </a:r>
            <a:r>
              <a:rPr kumimoji="0" lang="en-US" b="0" i="0" u="none" strike="noStrike" kern="0" cap="none" spc="0" normalizeH="0" baseline="0" noProof="0" dirty="0" err="1">
                <a:ln>
                  <a:noFill/>
                </a:ln>
                <a:solidFill>
                  <a:srgbClr val="1B374C"/>
                </a:solidFill>
                <a:effectLst/>
                <a:uLnTx/>
                <a:uFillTx/>
                <a:latin typeface="Arial"/>
                <a:cs typeface="Arial"/>
                <a:sym typeface="Arial"/>
              </a:rPr>
              <a:t>tu</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mascota</a:t>
            </a:r>
            <a:r>
              <a:rPr kumimoji="0" lang="en-US" b="0" i="0" u="none" strike="noStrike" kern="0" cap="none" spc="0" normalizeH="0" baseline="0" noProof="0" dirty="0">
                <a:ln>
                  <a:noFill/>
                </a:ln>
                <a:solidFill>
                  <a:srgbClr val="1B374C"/>
                </a:solidFill>
                <a:effectLst/>
                <a:uLnTx/>
                <a:uFillTx/>
                <a:latin typeface="Arial"/>
                <a:cs typeface="Arial"/>
                <a:sym typeface="Arial"/>
              </a:rPr>
              <a:t>, y </a:t>
            </a:r>
            <a:r>
              <a:rPr kumimoji="0" lang="en-US" b="0" i="0" u="none" strike="noStrike" kern="0" cap="none" spc="0" normalizeH="0" baseline="0" noProof="0" dirty="0" err="1">
                <a:ln>
                  <a:noFill/>
                </a:ln>
                <a:solidFill>
                  <a:srgbClr val="1B374C"/>
                </a:solidFill>
                <a:effectLst/>
                <a:uLnTx/>
                <a:uFillTx/>
                <a:latin typeface="Arial"/>
                <a:cs typeface="Arial"/>
                <a:sym typeface="Arial"/>
              </a:rPr>
              <a:t>bolsas</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plásticas</a:t>
            </a:r>
            <a:r>
              <a:rPr kumimoji="0" lang="en-US" b="0" i="0" u="none" strike="noStrike" kern="0" cap="none" spc="0" normalizeH="0" baseline="0" noProof="0" dirty="0">
                <a:ln>
                  <a:noFill/>
                </a:ln>
                <a:solidFill>
                  <a:srgbClr val="1B374C"/>
                </a:solidFill>
                <a:effectLst/>
                <a:uLnTx/>
                <a:uFillTx/>
                <a:latin typeface="Arial"/>
                <a:cs typeface="Arial"/>
                <a:sym typeface="Arial"/>
              </a:rPr>
              <a:t> para </a:t>
            </a:r>
            <a:r>
              <a:rPr kumimoji="0" lang="en-US" b="0" i="0" u="none" strike="noStrike" kern="0" cap="none" spc="0" normalizeH="0" baseline="0" noProof="0" dirty="0" err="1">
                <a:ln>
                  <a:noFill/>
                </a:ln>
                <a:solidFill>
                  <a:srgbClr val="1B374C"/>
                </a:solidFill>
                <a:effectLst/>
                <a:uLnTx/>
                <a:uFillTx/>
                <a:latin typeface="Arial"/>
                <a:cs typeface="Arial"/>
                <a:sym typeface="Arial"/>
              </a:rPr>
              <a:t>recoger</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los</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excrementos</a:t>
            </a:r>
            <a:r>
              <a:rPr kumimoji="0" lang="en-US" b="0" i="0" u="none" strike="noStrike" kern="0" cap="none" spc="0" normalizeH="0" baseline="0" noProof="0" dirty="0">
                <a:ln>
                  <a:noFill/>
                </a:ln>
                <a:solidFill>
                  <a:srgbClr val="1B374C"/>
                </a:solidFill>
                <a:effectLst/>
                <a:uLnTx/>
                <a:uFillTx/>
                <a:latin typeface="Arial"/>
                <a:cs typeface="Arial"/>
                <a:sym typeface="Arial"/>
              </a:rPr>
              <a:t> de </a:t>
            </a:r>
            <a:r>
              <a:rPr kumimoji="0" lang="en-US" b="0" i="0" u="none" strike="noStrike" kern="0" cap="none" spc="0" normalizeH="0" baseline="0" noProof="0" dirty="0" err="1">
                <a:ln>
                  <a:noFill/>
                </a:ln>
                <a:solidFill>
                  <a:srgbClr val="1B374C"/>
                </a:solidFill>
                <a:effectLst/>
                <a:uLnTx/>
                <a:uFillTx/>
                <a:latin typeface="Arial"/>
                <a:cs typeface="Arial"/>
                <a:sym typeface="Arial"/>
              </a:rPr>
              <a:t>tu</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mascota</a:t>
            </a:r>
            <a:r>
              <a:rPr kumimoji="0" lang="en-US" b="0" i="0" u="none" strike="noStrike" kern="0" cap="none" spc="0" normalizeH="0" baseline="0" noProof="0" dirty="0">
                <a:ln>
                  <a:noFill/>
                </a:ln>
                <a:solidFill>
                  <a:srgbClr val="1B374C"/>
                </a:solidFill>
                <a:effectLst/>
                <a:uLnTx/>
                <a:uFillTx/>
                <a:latin typeface="Arial"/>
                <a:cs typeface="Arial"/>
                <a:sym typeface="Arial"/>
              </a:rPr>
              <a:t>.</a:t>
            </a:r>
            <a:endParaRPr lang="en-US" dirty="0">
              <a:latin typeface="Arial"/>
              <a:cs typeface="Arial"/>
            </a:endParaRPr>
          </a:p>
          <a:p>
            <a:pPr>
              <a:defRPr/>
            </a:pPr>
            <a:endParaRPr lang="en-US" kern="0" dirty="0">
              <a:solidFill>
                <a:srgbClr val="1B374C"/>
              </a:solidFill>
              <a:latin typeface="Arial"/>
              <a:cs typeface="Arial"/>
              <a:sym typeface="Arial"/>
            </a:endParaRPr>
          </a:p>
          <a:p>
            <a:pPr>
              <a:defRPr/>
            </a:pPr>
            <a:r>
              <a:rPr kumimoji="0" lang="en-US" b="0" i="0" u="none" strike="noStrike" kern="0" cap="none" spc="0" normalizeH="0" baseline="0" noProof="0" dirty="0" err="1">
                <a:ln>
                  <a:noFill/>
                </a:ln>
                <a:solidFill>
                  <a:srgbClr val="1B374C"/>
                </a:solidFill>
                <a:effectLst/>
                <a:uLnTx/>
                <a:uFillTx/>
                <a:latin typeface="Arial"/>
                <a:cs typeface="Arial"/>
                <a:sym typeface="Arial"/>
              </a:rPr>
              <a:t>Informate</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sobre</a:t>
            </a:r>
            <a:r>
              <a:rPr kumimoji="0" lang="en-US" b="0" i="0" u="none" strike="noStrike" kern="0" cap="none" spc="0" normalizeH="0" baseline="0" noProof="0" dirty="0">
                <a:ln>
                  <a:noFill/>
                </a:ln>
                <a:solidFill>
                  <a:srgbClr val="1B374C"/>
                </a:solidFill>
                <a:effectLst/>
                <a:uLnTx/>
                <a:uFillTx/>
                <a:latin typeface="Arial"/>
                <a:cs typeface="Arial"/>
                <a:sym typeface="Arial"/>
              </a:rPr>
              <a:t> las </a:t>
            </a:r>
            <a:r>
              <a:rPr kumimoji="0" lang="en-US" b="0" i="0" u="none" strike="noStrike" kern="0" cap="none" spc="0" normalizeH="0" baseline="0" noProof="0" dirty="0" err="1">
                <a:ln>
                  <a:noFill/>
                </a:ln>
                <a:solidFill>
                  <a:srgbClr val="1B374C"/>
                </a:solidFill>
                <a:effectLst/>
                <a:uLnTx/>
                <a:uFillTx/>
                <a:latin typeface="Arial"/>
                <a:cs typeface="Arial"/>
                <a:sym typeface="Arial"/>
              </a:rPr>
              <a:t>áreas</a:t>
            </a:r>
            <a:r>
              <a:rPr kumimoji="0" lang="en-US" b="0" i="0" u="none" strike="noStrike" kern="0" cap="none" spc="0" normalizeH="0" baseline="0" noProof="0" dirty="0">
                <a:ln>
                  <a:noFill/>
                </a:ln>
                <a:solidFill>
                  <a:srgbClr val="1B374C"/>
                </a:solidFill>
                <a:effectLst/>
                <a:uLnTx/>
                <a:uFillTx/>
                <a:latin typeface="Arial"/>
                <a:cs typeface="Arial"/>
                <a:sym typeface="Arial"/>
              </a:rPr>
              <a:t> que </a:t>
            </a:r>
            <a:r>
              <a:rPr kumimoji="0" lang="en-US" b="0" i="0" u="none" strike="noStrike" kern="0" cap="none" spc="0" normalizeH="0" baseline="0" noProof="0" dirty="0" err="1">
                <a:ln>
                  <a:noFill/>
                </a:ln>
                <a:solidFill>
                  <a:srgbClr val="1B374C"/>
                </a:solidFill>
                <a:effectLst/>
                <a:uLnTx/>
                <a:uFillTx/>
                <a:latin typeface="Arial"/>
                <a:cs typeface="Arial"/>
                <a:sym typeface="Arial"/>
              </a:rPr>
              <a:t>planeás</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visitar</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Leé</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guías</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chequeá</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en</a:t>
            </a:r>
            <a:r>
              <a:rPr kumimoji="0" lang="en-US" b="0" i="0" u="none" strike="noStrike" kern="0" cap="none" spc="0" normalizeH="0" baseline="0" noProof="0" dirty="0">
                <a:ln>
                  <a:noFill/>
                </a:ln>
                <a:solidFill>
                  <a:srgbClr val="1B374C"/>
                </a:solidFill>
                <a:effectLst/>
                <a:uLnTx/>
                <a:uFillTx/>
                <a:latin typeface="Arial"/>
                <a:cs typeface="Arial"/>
                <a:sym typeface="Arial"/>
              </a:rPr>
              <a:t> internet, y </a:t>
            </a:r>
            <a:r>
              <a:rPr kumimoji="0" lang="en-US" b="0" i="0" u="none" strike="noStrike" kern="0" cap="none" spc="0" normalizeH="0" baseline="0" noProof="0" dirty="0" err="1">
                <a:ln>
                  <a:noFill/>
                </a:ln>
                <a:solidFill>
                  <a:srgbClr val="1B374C"/>
                </a:solidFill>
                <a:effectLst/>
                <a:uLnTx/>
                <a:uFillTx/>
                <a:latin typeface="Arial"/>
                <a:cs typeface="Arial"/>
                <a:sym typeface="Arial"/>
              </a:rPr>
              <a:t>hablá</a:t>
            </a:r>
            <a:r>
              <a:rPr kumimoji="0" lang="en-US" b="0" i="0" u="none" strike="noStrike" kern="0" cap="none" spc="0" normalizeH="0" baseline="0" noProof="0" dirty="0">
                <a:ln>
                  <a:noFill/>
                </a:ln>
                <a:solidFill>
                  <a:srgbClr val="1B374C"/>
                </a:solidFill>
                <a:effectLst/>
                <a:uLnTx/>
                <a:uFillTx/>
                <a:latin typeface="Arial"/>
                <a:cs typeface="Arial"/>
                <a:sym typeface="Arial"/>
              </a:rPr>
              <a:t> con </a:t>
            </a:r>
            <a:r>
              <a:rPr kumimoji="0" lang="en-US" b="0" i="0" u="none" strike="noStrike" kern="0" cap="none" spc="0" normalizeH="0" baseline="0" noProof="0" dirty="0" err="1">
                <a:ln>
                  <a:noFill/>
                </a:ln>
                <a:solidFill>
                  <a:srgbClr val="1B374C"/>
                </a:solidFill>
                <a:effectLst/>
                <a:uLnTx/>
                <a:uFillTx/>
                <a:latin typeface="Arial"/>
                <a:cs typeface="Arial"/>
                <a:sym typeface="Arial"/>
              </a:rPr>
              <a:t>gente</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experimentada</a:t>
            </a:r>
            <a:r>
              <a:rPr kumimoji="0" lang="en-US" b="0" i="0" u="none" strike="noStrike" kern="0" cap="none" spc="0" normalizeH="0" baseline="0" noProof="0" dirty="0">
                <a:ln>
                  <a:noFill/>
                </a:ln>
                <a:solidFill>
                  <a:srgbClr val="1B374C"/>
                </a:solidFill>
                <a:effectLst/>
                <a:uLnTx/>
                <a:uFillTx/>
                <a:latin typeface="Arial"/>
                <a:cs typeface="Arial"/>
                <a:sym typeface="Arial"/>
              </a:rPr>
              <a:t> antes de </a:t>
            </a:r>
            <a:r>
              <a:rPr kumimoji="0" lang="en-US" b="0" i="0" u="none" strike="noStrike" kern="0" cap="none" spc="0" normalizeH="0" baseline="0" noProof="0" dirty="0" err="1">
                <a:ln>
                  <a:noFill/>
                </a:ln>
                <a:solidFill>
                  <a:srgbClr val="1B374C"/>
                </a:solidFill>
                <a:effectLst/>
                <a:uLnTx/>
                <a:uFillTx/>
                <a:latin typeface="Arial"/>
                <a:cs typeface="Arial"/>
                <a:sym typeface="Arial"/>
              </a:rPr>
              <a:t>salir</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Cuanto</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más</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sepas</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mejor</a:t>
            </a:r>
            <a:r>
              <a:rPr kumimoji="0" lang="en-US" b="0" i="0" u="none" strike="noStrike" kern="0" cap="none" spc="0" normalizeH="0" baseline="0" noProof="0" dirty="0">
                <a:ln>
                  <a:noFill/>
                </a:ln>
                <a:solidFill>
                  <a:srgbClr val="1B374C"/>
                </a:solidFill>
                <a:effectLst/>
                <a:uLnTx/>
                <a:uFillTx/>
                <a:latin typeface="Arial"/>
                <a:cs typeface="Arial"/>
                <a:sym typeface="Arial"/>
              </a:rPr>
              <a:t> la vas a pasar y </a:t>
            </a:r>
            <a:r>
              <a:rPr kumimoji="0" lang="en-US" b="0" i="0" u="none" strike="noStrike" kern="0" cap="none" spc="0" normalizeH="0" baseline="0" noProof="0" dirty="0" err="1">
                <a:ln>
                  <a:noFill/>
                </a:ln>
                <a:solidFill>
                  <a:srgbClr val="1B374C"/>
                </a:solidFill>
                <a:effectLst/>
                <a:uLnTx/>
                <a:uFillTx/>
                <a:latin typeface="Arial"/>
                <a:cs typeface="Arial"/>
                <a:sym typeface="Arial"/>
              </a:rPr>
              <a:t>más</a:t>
            </a:r>
            <a:r>
              <a:rPr kumimoji="0" lang="en-US" b="0" i="0" u="none" strike="noStrike" kern="0" cap="none" spc="0" normalizeH="0" baseline="0" noProof="0" dirty="0">
                <a:ln>
                  <a:noFill/>
                </a:ln>
                <a:solidFill>
                  <a:srgbClr val="1B374C"/>
                </a:solidFill>
                <a:effectLst/>
                <a:uLnTx/>
                <a:uFillTx/>
                <a:latin typeface="Arial"/>
                <a:cs typeface="Arial"/>
                <a:sym typeface="Arial"/>
              </a:rPr>
              <a:t> </a:t>
            </a:r>
            <a:r>
              <a:rPr kumimoji="0" lang="en-US" b="0" i="0" u="none" strike="noStrike" kern="0" cap="none" spc="0" normalizeH="0" baseline="0" noProof="0" dirty="0" err="1">
                <a:ln>
                  <a:noFill/>
                </a:ln>
                <a:solidFill>
                  <a:srgbClr val="1B374C"/>
                </a:solidFill>
                <a:effectLst/>
                <a:uLnTx/>
                <a:uFillTx/>
                <a:latin typeface="Arial"/>
                <a:cs typeface="Arial"/>
                <a:sym typeface="Arial"/>
              </a:rPr>
              <a:t>te</a:t>
            </a:r>
            <a:r>
              <a:rPr kumimoji="0" lang="en-US" b="0" i="0" u="none" strike="noStrike" kern="0" cap="none" spc="0" normalizeH="0" baseline="0" noProof="0" dirty="0">
                <a:ln>
                  <a:noFill/>
                </a:ln>
                <a:solidFill>
                  <a:srgbClr val="1B374C"/>
                </a:solidFill>
                <a:effectLst/>
                <a:uLnTx/>
                <a:uFillTx/>
                <a:latin typeface="Arial"/>
                <a:cs typeface="Arial"/>
                <a:sym typeface="Arial"/>
              </a:rPr>
              <a:t> vas a </a:t>
            </a:r>
            <a:r>
              <a:rPr kumimoji="0" lang="en-US" b="0" i="0" u="none" strike="noStrike" kern="0" cap="none" spc="0" normalizeH="0" baseline="0" noProof="0" dirty="0" err="1">
                <a:ln>
                  <a:noFill/>
                </a:ln>
                <a:solidFill>
                  <a:srgbClr val="1B374C"/>
                </a:solidFill>
                <a:effectLst/>
                <a:uLnTx/>
                <a:uFillTx/>
                <a:latin typeface="Arial"/>
                <a:cs typeface="Arial"/>
                <a:sym typeface="Arial"/>
              </a:rPr>
              <a:t>divertir</a:t>
            </a:r>
            <a:r>
              <a:rPr kumimoji="0" lang="en-US" b="0" i="0" u="none" strike="noStrike" kern="0" cap="none" spc="0" normalizeH="0" baseline="0" noProof="0" dirty="0">
                <a:ln>
                  <a:noFill/>
                </a:ln>
                <a:solidFill>
                  <a:srgbClr val="1B374C"/>
                </a:solidFill>
                <a:effectLst/>
                <a:uLnTx/>
                <a:uFillTx/>
                <a:latin typeface="Arial"/>
                <a:cs typeface="Arial"/>
                <a:sym typeface="Arial"/>
              </a:rPr>
              <a:t>.</a:t>
            </a:r>
            <a:endParaRPr lang="en-US" dirty="0">
              <a:latin typeface="Arial"/>
              <a:cs typeface="Arial"/>
              <a:sym typeface="Arial"/>
            </a:endParaRPr>
          </a:p>
          <a:p>
            <a:pPr>
              <a:spcAft>
                <a:spcPts val="2400"/>
              </a:spcAft>
              <a:defRPr/>
            </a:pPr>
            <a:br>
              <a:rPr lang="en-US" dirty="0">
                <a:sym typeface="Arial"/>
              </a:rPr>
            </a:br>
            <a:endParaRPr lang="en-US" dirty="0"/>
          </a:p>
        </p:txBody>
      </p:sp>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pic>
        <p:nvPicPr>
          <p:cNvPr id="5" name="Picture 4">
            <a:extLst>
              <a:ext uri="{FF2B5EF4-FFF2-40B4-BE49-F238E27FC236}">
                <a16:creationId xmlns:a16="http://schemas.microsoft.com/office/drawing/2014/main" id="{6044F271-5F1C-081F-6958-E3B2821D39E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21206" r="13767"/>
          <a:stretch/>
        </p:blipFill>
        <p:spPr>
          <a:xfrm>
            <a:off x="-185738" y="-113220"/>
            <a:ext cx="4088185" cy="6150203"/>
          </a:xfrm>
          <a:prstGeom prst="rect">
            <a:avLst/>
          </a:prstGeom>
        </p:spPr>
      </p:pic>
      <p:sp>
        <p:nvSpPr>
          <p:cNvPr id="8" name="TextBox 7">
            <a:extLst>
              <a:ext uri="{FF2B5EF4-FFF2-40B4-BE49-F238E27FC236}">
                <a16:creationId xmlns:a16="http://schemas.microsoft.com/office/drawing/2014/main" id="{25DC30A5-C944-87FA-9F18-34C9FDB0D24F}"/>
              </a:ext>
            </a:extLst>
          </p:cNvPr>
          <p:cNvSpPr txBox="1"/>
          <p:nvPr/>
        </p:nvSpPr>
        <p:spPr>
          <a:xfrm>
            <a:off x="5519858" y="426520"/>
            <a:ext cx="532673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dirty="0">
                <a:ln>
                  <a:noFill/>
                </a:ln>
                <a:solidFill>
                  <a:srgbClr val="0D2F4D"/>
                </a:solidFill>
                <a:effectLst/>
                <a:uLnTx/>
                <a:uFillTx/>
                <a:latin typeface="Arial Black" panose="020B0604020202020204" pitchFamily="34" charset="0"/>
                <a:ea typeface="+mn-ea"/>
                <a:cs typeface="Arial Black" panose="020B0604020202020204" pitchFamily="34" charset="0"/>
              </a:rPr>
              <a:t>PLANIFICÁ CON ANTICIPACIÓN Y PREPARATE</a:t>
            </a:r>
          </a:p>
        </p:txBody>
      </p:sp>
      <p:cxnSp>
        <p:nvCxnSpPr>
          <p:cNvPr id="9" name="Straight Connector 8">
            <a:extLst>
              <a:ext uri="{FF2B5EF4-FFF2-40B4-BE49-F238E27FC236}">
                <a16:creationId xmlns:a16="http://schemas.microsoft.com/office/drawing/2014/main" id="{2BCBEAF3-8950-BA1F-51C9-1DE5374B3F4B}"/>
              </a:ext>
            </a:extLst>
          </p:cNvPr>
          <p:cNvCxnSpPr>
            <a:cxnSpLocks/>
          </p:cNvCxnSpPr>
          <p:nvPr/>
        </p:nvCxnSpPr>
        <p:spPr>
          <a:xfrm>
            <a:off x="4517233" y="143669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45B85424-6F07-83A4-BF42-789BA0EA381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10089" y="320876"/>
            <a:ext cx="909756" cy="909756"/>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633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pic>
        <p:nvPicPr>
          <p:cNvPr id="4" name="Picture Placeholder 5" descr="A group of people hiking&#10;&#10;Description automatically generated with medium confidence">
            <a:extLst>
              <a:ext uri="{FF2B5EF4-FFF2-40B4-BE49-F238E27FC236}">
                <a16:creationId xmlns:a16="http://schemas.microsoft.com/office/drawing/2014/main" id="{DFEA78A9-C1F9-CDD9-C834-D5C181E0184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7045" r="27928"/>
          <a:stretch/>
        </p:blipFill>
        <p:spPr>
          <a:xfrm>
            <a:off x="-185738" y="-113220"/>
            <a:ext cx="4088185" cy="6150203"/>
          </a:xfrm>
          <a:prstGeom prst="rect">
            <a:avLst/>
          </a:prstGeom>
        </p:spPr>
      </p:pic>
      <p:sp>
        <p:nvSpPr>
          <p:cNvPr id="14" name="TextBox 13">
            <a:extLst>
              <a:ext uri="{FF2B5EF4-FFF2-40B4-BE49-F238E27FC236}">
                <a16:creationId xmlns:a16="http://schemas.microsoft.com/office/drawing/2014/main" id="{7C659EC2-BFDA-DA1D-8295-910B73BFCA87}"/>
              </a:ext>
            </a:extLst>
          </p:cNvPr>
          <p:cNvSpPr txBox="1"/>
          <p:nvPr/>
        </p:nvSpPr>
        <p:spPr>
          <a:xfrm>
            <a:off x="5426989" y="447775"/>
            <a:ext cx="576250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dirty="0">
                <a:ln>
                  <a:noFill/>
                </a:ln>
                <a:solidFill>
                  <a:srgbClr val="0D2F4D"/>
                </a:solidFill>
                <a:effectLst/>
                <a:uLnTx/>
                <a:uFillTx/>
                <a:latin typeface="Arial Black" panose="020B0604020202020204" pitchFamily="34" charset="0"/>
                <a:ea typeface="+mn-ea"/>
                <a:cs typeface="Arial Black" panose="020B0604020202020204" pitchFamily="34" charset="0"/>
              </a:rPr>
              <a:t>DESPLAZATE Y ACAMPÁ SOBRE SUPERFICIES DURABLES</a:t>
            </a:r>
          </a:p>
        </p:txBody>
      </p:sp>
      <p:pic>
        <p:nvPicPr>
          <p:cNvPr id="17" name="Picture 16">
            <a:extLst>
              <a:ext uri="{FF2B5EF4-FFF2-40B4-BE49-F238E27FC236}">
                <a16:creationId xmlns:a16="http://schemas.microsoft.com/office/drawing/2014/main" id="{3AEEBD68-431A-CCFC-231B-460DE2EB9A5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17233" y="320875"/>
            <a:ext cx="909756" cy="909756"/>
          </a:xfrm>
          <a:prstGeom prst="rect">
            <a:avLst/>
          </a:prstGeom>
        </p:spPr>
      </p:pic>
      <p:sp>
        <p:nvSpPr>
          <p:cNvPr id="19" name="Google Shape;331;p43">
            <a:extLst>
              <a:ext uri="{FF2B5EF4-FFF2-40B4-BE49-F238E27FC236}">
                <a16:creationId xmlns:a16="http://schemas.microsoft.com/office/drawing/2014/main" id="{41C64CAF-C24F-8479-1B6B-614F7BCA247A}"/>
              </a:ext>
            </a:extLst>
          </p:cNvPr>
          <p:cNvSpPr txBox="1"/>
          <p:nvPr/>
        </p:nvSpPr>
        <p:spPr>
          <a:xfrm>
            <a:off x="4543669" y="1677909"/>
            <a:ext cx="7069930" cy="4185721"/>
          </a:xfrm>
          <a:prstGeom prst="rect">
            <a:avLst/>
          </a:prstGeom>
          <a:noFill/>
          <a:ln>
            <a:noFill/>
          </a:ln>
        </p:spPr>
        <p:txBody>
          <a:bodyPr spcFirstLastPara="1" wrap="square" lIns="91425" tIns="45700" rIns="91425" bIns="45700" anchor="t" anchorCtr="0">
            <a:spAutoFit/>
          </a:bodyPr>
          <a:lstStyle/>
          <a:p>
            <a:pPr lvl="0" algn="l" defTabSz="914400">
              <a:lnSpc>
                <a:spcPct val="100000"/>
              </a:lnSpc>
              <a:spcBef>
                <a:spcPts val="0"/>
              </a:spcBef>
              <a:tabLst/>
              <a:defRPr/>
            </a:pPr>
            <a:r>
              <a:rPr kumimoji="0" lang="en-US" sz="1900" b="0" i="0" u="none" strike="noStrike" kern="0" cap="none" spc="0" normalizeH="0" baseline="0" noProof="0" dirty="0" err="1">
                <a:ln>
                  <a:noFill/>
                </a:ln>
                <a:solidFill>
                  <a:srgbClr val="1B374C"/>
                </a:solidFill>
                <a:effectLst/>
                <a:uLnTx/>
                <a:uFillTx/>
                <a:latin typeface="Arial"/>
                <a:cs typeface="Arial"/>
                <a:sym typeface="Arial"/>
              </a:rPr>
              <a:t>Caminá</a:t>
            </a:r>
            <a:r>
              <a:rPr kumimoji="0" lang="en-US" sz="1900" b="0" i="0" u="none" strike="noStrike" kern="0" cap="none" spc="0" normalizeH="0" baseline="0" noProof="0" dirty="0">
                <a:ln>
                  <a:noFill/>
                </a:ln>
                <a:solidFill>
                  <a:srgbClr val="1B374C"/>
                </a:solidFill>
                <a:effectLst/>
                <a:uLnTx/>
                <a:uFillTx/>
                <a:latin typeface="Arial"/>
                <a:cs typeface="Arial"/>
                <a:sym typeface="Arial"/>
              </a:rPr>
              <a:t> y </a:t>
            </a:r>
            <a:r>
              <a:rPr kumimoji="0" lang="en-US" sz="1900" b="0" i="0" u="none" strike="noStrike" kern="0" cap="none" spc="0" normalizeH="0" baseline="0" noProof="0" dirty="0" err="1">
                <a:ln>
                  <a:noFill/>
                </a:ln>
                <a:solidFill>
                  <a:srgbClr val="1B374C"/>
                </a:solidFill>
                <a:effectLst/>
                <a:uLnTx/>
                <a:uFillTx/>
                <a:latin typeface="Arial"/>
                <a:cs typeface="Arial"/>
                <a:sym typeface="Arial"/>
              </a:rPr>
              <a:t>cabalgá</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senderos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habilitados</a:t>
            </a:r>
            <a:r>
              <a:rPr kumimoji="0" lang="en-US" sz="1900" b="0" i="0" u="none" strike="noStrike" kern="0" cap="none" spc="0" normalizeH="0" baseline="0" noProof="0" dirty="0">
                <a:ln>
                  <a:noFill/>
                </a:ln>
                <a:solidFill>
                  <a:srgbClr val="1B374C"/>
                </a:solidFill>
                <a:effectLst/>
                <a:uLnTx/>
                <a:uFillTx/>
                <a:latin typeface="Arial"/>
                <a:cs typeface="Arial"/>
                <a:sym typeface="Arial"/>
              </a:rPr>
              <a:t>, para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proteger</a:t>
            </a:r>
            <a:r>
              <a:rPr kumimoji="0" lang="en-US" sz="1900" b="0" i="0" u="none" strike="noStrike" kern="0" cap="none" spc="0" normalizeH="0" baseline="0" noProof="0" dirty="0">
                <a:ln>
                  <a:noFill/>
                </a:ln>
                <a:solidFill>
                  <a:srgbClr val="1B374C"/>
                </a:solidFill>
                <a:effectLst/>
                <a:uLnTx/>
                <a:uFillTx/>
                <a:latin typeface="Arial"/>
                <a:cs typeface="Arial"/>
                <a:sym typeface="Arial"/>
              </a:rPr>
              <a:t> las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plantas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fuera</a:t>
            </a:r>
            <a:r>
              <a:rPr kumimoji="0" lang="en-US" sz="1900" b="0" i="0" u="none" strike="noStrike" kern="0" cap="none" spc="0" normalizeH="0" baseline="0" noProof="0" dirty="0">
                <a:ln>
                  <a:noFill/>
                </a:ln>
                <a:solidFill>
                  <a:srgbClr val="1B374C"/>
                </a:solidFill>
                <a:effectLst/>
                <a:uLnTx/>
                <a:uFillTx/>
                <a:latin typeface="Arial"/>
                <a:cs typeface="Arial"/>
                <a:sym typeface="Arial"/>
              </a:rPr>
              <a:t> de </a:t>
            </a:r>
            <a:r>
              <a:rPr kumimoji="0" lang="en-US" sz="1900" b="0" i="0" u="none" strike="noStrike" kern="0" cap="none" spc="0" normalizeH="0" baseline="0" noProof="0" dirty="0" err="1">
                <a:ln>
                  <a:noFill/>
                </a:ln>
                <a:solidFill>
                  <a:srgbClr val="1B374C"/>
                </a:solidFill>
                <a:effectLst/>
                <a:uLnTx/>
                <a:uFillTx/>
                <a:latin typeface="Arial"/>
                <a:cs typeface="Arial"/>
                <a:sym typeface="Arial"/>
              </a:rPr>
              <a:t>los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senderos</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endParaRPr lang="en-US" sz="1900" dirty="0">
              <a:latin typeface="Arial"/>
              <a:cs typeface="Arial"/>
            </a:endParaRPr>
          </a:p>
          <a:p>
            <a:pPr>
              <a:defRPr/>
            </a:pPr>
            <a:endParaRPr lang="en-US" sz="1900" kern="0" dirty="0">
              <a:solidFill>
                <a:srgbClr val="1B374C"/>
              </a:solidFill>
              <a:latin typeface="Arial"/>
              <a:cs typeface="Arial"/>
              <a:sym typeface="Arial"/>
            </a:endParaRPr>
          </a:p>
          <a:p>
            <a:pPr lvl="0" algn="l" defTabSz="914400">
              <a:lnSpc>
                <a:spcPct val="100000"/>
              </a:lnSpc>
              <a:spcBef>
                <a:spcPts val="0"/>
              </a:spcBef>
              <a:tabLst/>
              <a:defRPr/>
            </a:pPr>
            <a:r>
              <a:rPr kumimoji="0" lang="en-US" sz="1900" b="0" i="0" u="none" strike="noStrike" kern="0" cap="none" spc="0" normalizeH="0" baseline="0" noProof="0" dirty="0">
                <a:ln>
                  <a:noFill/>
                </a:ln>
                <a:solidFill>
                  <a:srgbClr val="1B374C"/>
                </a:solidFill>
                <a:effectLst/>
                <a:uLnTx/>
                <a:uFillTx/>
                <a:latin typeface="Arial"/>
                <a:cs typeface="Arial"/>
                <a:sym typeface="Arial"/>
              </a:rPr>
              <a:t>No </a:t>
            </a:r>
            <a:r>
              <a:rPr kumimoji="0" lang="en-US" sz="1900" b="0" i="0" u="none" strike="noStrike" kern="0" cap="none" spc="0" normalizeH="0" baseline="0" noProof="0" dirty="0" err="1">
                <a:ln>
                  <a:noFill/>
                </a:ln>
                <a:solidFill>
                  <a:srgbClr val="1B374C"/>
                </a:solidFill>
                <a:effectLst/>
                <a:uLnTx/>
                <a:uFillTx/>
                <a:latin typeface="Arial"/>
                <a:cs typeface="Arial"/>
                <a:sym typeface="Arial"/>
              </a:rPr>
              <a:t>hagas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paradas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sobre</a:t>
            </a:r>
            <a:r>
              <a:rPr kumimoji="0" lang="en-US" sz="1900" b="0" i="0" u="none" strike="noStrike" kern="0" cap="none" spc="0" normalizeH="0" baseline="0" noProof="0" dirty="0">
                <a:ln>
                  <a:noFill/>
                </a:ln>
                <a:solidFill>
                  <a:srgbClr val="1B374C"/>
                </a:solidFill>
                <a:effectLst/>
                <a:uLnTx/>
                <a:uFillTx/>
                <a:latin typeface="Arial"/>
                <a:cs typeface="Arial"/>
                <a:sym typeface="Arial"/>
              </a:rPr>
              <a:t> flores o </a:t>
            </a:r>
            <a:r>
              <a:rPr kumimoji="0" lang="en-US" sz="1900" b="0" i="0" u="none" strike="noStrike" kern="0" cap="none" spc="0" normalizeH="0" baseline="0" noProof="0" dirty="0" err="1">
                <a:ln>
                  <a:noFill/>
                </a:ln>
                <a:solidFill>
                  <a:srgbClr val="1B374C"/>
                </a:solidFill>
                <a:effectLst/>
                <a:uLnTx/>
                <a:uFillTx/>
                <a:latin typeface="Arial"/>
                <a:cs typeface="Arial"/>
                <a:sym typeface="Arial"/>
              </a:rPr>
              <a:t>renovales</a:t>
            </a:r>
            <a:r>
              <a:rPr kumimoji="0" lang="en-US" sz="1900" b="0" i="0" u="none" strike="noStrike" kern="0" cap="none" spc="0" normalizeH="0" baseline="0" noProof="0" dirty="0">
                <a:ln>
                  <a:noFill/>
                </a:ln>
                <a:solidFill>
                  <a:srgbClr val="1B374C"/>
                </a:solidFill>
                <a:effectLst/>
                <a:uLnTx/>
                <a:uFillTx/>
                <a:latin typeface="Arial"/>
                <a:cs typeface="Arial"/>
                <a:sym typeface="Arial"/>
              </a:rPr>
              <a:t> de </a:t>
            </a:r>
            <a:r>
              <a:rPr kumimoji="0" lang="en-US" sz="1900" b="0" i="0" u="none" strike="noStrike" kern="0" cap="none" spc="0" normalizeH="0" baseline="0" noProof="0" dirty="0" err="1">
                <a:ln>
                  <a:noFill/>
                </a:ln>
                <a:solidFill>
                  <a:srgbClr val="1B374C"/>
                </a:solidFill>
                <a:effectLst/>
                <a:uLnTx/>
                <a:uFillTx/>
                <a:latin typeface="Arial"/>
                <a:cs typeface="Arial"/>
                <a:sym typeface="Arial"/>
              </a:rPr>
              <a:t>árboles</a:t>
            </a:r>
            <a:r>
              <a:rPr kumimoji="0" lang="en-US" sz="1900" b="0" i="0" u="none" strike="noStrike" kern="0" cap="none" spc="0" normalizeH="0" baseline="0" noProof="0" dirty="0">
                <a:ln>
                  <a:noFill/>
                </a:ln>
                <a:solidFill>
                  <a:srgbClr val="1B374C"/>
                </a:solidFill>
                <a:effectLst/>
                <a:uLnTx/>
                <a:uFillTx/>
                <a:latin typeface="Arial"/>
                <a:cs typeface="Arial"/>
                <a:sym typeface="Arial"/>
              </a:rPr>
              <a:t>. Una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vez</a:t>
            </a:r>
            <a:r>
              <a:rPr kumimoji="0" lang="en-US" sz="1900" b="0" i="0" u="none" strike="noStrike" kern="0" cap="none" spc="0" normalizeH="0" baseline="0" noProof="0" dirty="0">
                <a:ln>
                  <a:noFill/>
                </a:ln>
                <a:solidFill>
                  <a:srgbClr val="1B374C"/>
                </a:solidFill>
                <a:effectLst/>
                <a:uLnTx/>
                <a:uFillTx/>
                <a:latin typeface="Arial"/>
                <a:cs typeface="Arial"/>
                <a:sym typeface="Arial"/>
              </a:rPr>
              <a:t> que son </a:t>
            </a:r>
            <a:r>
              <a:rPr kumimoji="0" lang="en-US" sz="1900" b="0" i="0" u="none" strike="noStrike" kern="0" cap="none" spc="0" normalizeH="0" baseline="0" noProof="0" dirty="0" err="1">
                <a:ln>
                  <a:noFill/>
                </a:ln>
                <a:solidFill>
                  <a:srgbClr val="1B374C"/>
                </a:solidFill>
                <a:effectLst/>
                <a:uLnTx/>
                <a:uFillTx/>
                <a:latin typeface="Arial"/>
                <a:cs typeface="Arial"/>
                <a:sym typeface="Arial"/>
              </a:rPr>
              <a:t>dañados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pueden</a:t>
            </a:r>
            <a:r>
              <a:rPr kumimoji="0" lang="en-US" sz="1900" b="0" i="0" u="none" strike="noStrike" kern="0" cap="none" spc="0" normalizeH="0" baseline="0" noProof="0" dirty="0">
                <a:ln>
                  <a:noFill/>
                </a:ln>
                <a:solidFill>
                  <a:srgbClr val="1B374C"/>
                </a:solidFill>
                <a:effectLst/>
                <a:uLnTx/>
                <a:uFillTx/>
                <a:latin typeface="Arial"/>
                <a:cs typeface="Arial"/>
                <a:sym typeface="Arial"/>
              </a:rPr>
              <a:t> no </a:t>
            </a:r>
            <a:r>
              <a:rPr kumimoji="0" lang="en-US" sz="1900" b="0" i="0" u="none" strike="noStrike" kern="0" cap="none" spc="0" normalizeH="0" baseline="0" noProof="0" dirty="0" err="1">
                <a:ln>
                  <a:noFill/>
                </a:ln>
                <a:solidFill>
                  <a:srgbClr val="1B374C"/>
                </a:solidFill>
                <a:effectLst/>
                <a:uLnTx/>
                <a:uFillTx/>
                <a:latin typeface="Arial"/>
                <a:cs typeface="Arial"/>
                <a:sym typeface="Arial"/>
              </a:rPr>
              <a:t>volver</a:t>
            </a:r>
            <a:r>
              <a:rPr kumimoji="0" lang="en-US" sz="1900" b="0" i="0" u="none" strike="noStrike" kern="0" cap="none" spc="0" normalizeH="0" baseline="0" noProof="0" dirty="0">
                <a:ln>
                  <a:noFill/>
                </a:ln>
                <a:solidFill>
                  <a:srgbClr val="1B374C"/>
                </a:solidFill>
                <a:effectLst/>
                <a:uLnTx/>
                <a:uFillTx/>
                <a:latin typeface="Arial"/>
                <a:cs typeface="Arial"/>
                <a:sym typeface="Arial"/>
              </a:rPr>
              <a:t> 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crecer</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endParaRPr lang="en-US" sz="1900" dirty="0">
              <a:latin typeface="Arial"/>
              <a:cs typeface="Arial"/>
            </a:endParaRPr>
          </a:p>
          <a:p>
            <a:pPr>
              <a:defRPr/>
            </a:pPr>
            <a:endParaRPr lang="en-US" sz="1900" kern="0" dirty="0">
              <a:solidFill>
                <a:srgbClr val="1B374C"/>
              </a:solidFill>
              <a:latin typeface="Arial"/>
              <a:cs typeface="Arial"/>
              <a:sym typeface="Arial"/>
            </a:endParaRPr>
          </a:p>
          <a:p>
            <a:pPr lvl="0" algn="l" defTabSz="914400">
              <a:lnSpc>
                <a:spcPct val="100000"/>
              </a:lnSpc>
              <a:spcBef>
                <a:spcPts val="0"/>
              </a:spcBef>
              <a:tabLst/>
              <a:defRPr/>
            </a:pPr>
            <a:r>
              <a:rPr kumimoji="0" lang="en-US" sz="1900" b="0" i="0" u="none" strike="noStrike" kern="0" cap="none" spc="0" normalizeH="0" baseline="0" noProof="0" dirty="0" err="1">
                <a:ln>
                  <a:noFill/>
                </a:ln>
                <a:solidFill>
                  <a:srgbClr val="1B374C"/>
                </a:solidFill>
                <a:effectLst/>
                <a:uLnTx/>
                <a:uFillTx/>
                <a:latin typeface="Arial"/>
                <a:cs typeface="Arial"/>
                <a:sym typeface="Arial"/>
              </a:rPr>
              <a:t>Respetá</a:t>
            </a:r>
            <a:r>
              <a:rPr kumimoji="0" lang="en-US" sz="1900" b="0" i="0" u="none" strike="noStrike" kern="0" cap="none" spc="0" normalizeH="0" baseline="0" noProof="0" dirty="0">
                <a:ln>
                  <a:noFill/>
                </a:ln>
                <a:solidFill>
                  <a:srgbClr val="1B374C"/>
                </a:solidFill>
                <a:effectLst/>
                <a:uLnTx/>
                <a:uFillTx/>
                <a:latin typeface="Arial"/>
                <a:cs typeface="Arial"/>
                <a:sym typeface="Arial"/>
              </a:rPr>
              <a:t> la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propiedad</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privada</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permaneciendo</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los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senderos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habilitados</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endParaRPr lang="en-US" sz="1900" dirty="0">
              <a:latin typeface="Arial"/>
              <a:cs typeface="Arial"/>
            </a:endParaRPr>
          </a:p>
          <a:p>
            <a:pPr>
              <a:defRPr/>
            </a:pPr>
            <a:endParaRPr lang="en-US" sz="1900" kern="0" dirty="0">
              <a:solidFill>
                <a:srgbClr val="1B374C"/>
              </a:solidFill>
              <a:latin typeface="Arial"/>
              <a:cs typeface="Arial"/>
              <a:sym typeface="Arial"/>
            </a:endParaRPr>
          </a:p>
          <a:p>
            <a:pPr>
              <a:defRPr/>
            </a:pPr>
            <a:r>
              <a:rPr kumimoji="0" lang="en-US" sz="1900" b="0" i="0" u="none" strike="noStrike" kern="0" cap="none" spc="0" normalizeH="0" baseline="0" noProof="0" dirty="0" err="1">
                <a:ln>
                  <a:noFill/>
                </a:ln>
                <a:solidFill>
                  <a:srgbClr val="1B374C"/>
                </a:solidFill>
                <a:effectLst/>
                <a:uLnTx/>
                <a:uFillTx/>
                <a:latin typeface="Arial"/>
                <a:cs typeface="Arial"/>
                <a:sym typeface="Arial"/>
              </a:rPr>
              <a:t>Acampá</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a:t>
            </a:r>
            <a:r>
              <a:rPr kumimoji="0" lang="en-US" sz="1900" b="0" i="0" u="none" strike="noStrike" kern="0" cap="none" spc="0" normalizeH="0" baseline="0" noProof="0" dirty="0">
                <a:ln>
                  <a:noFill/>
                </a:ln>
                <a:solidFill>
                  <a:srgbClr val="1B374C"/>
                </a:solidFill>
                <a:effectLst/>
                <a:uLnTx/>
                <a:uFillTx/>
                <a:latin typeface="Arial"/>
                <a:cs typeface="Arial"/>
                <a:sym typeface="Arial"/>
              </a:rPr>
              <a:t> sitios de </a:t>
            </a:r>
            <a:r>
              <a:rPr kumimoji="0" lang="en-US" sz="1900" b="0" i="0" u="none" strike="noStrike" kern="0" cap="none" spc="0" normalizeH="0" baseline="0" noProof="0" dirty="0" err="1">
                <a:ln>
                  <a:noFill/>
                </a:ln>
                <a:solidFill>
                  <a:srgbClr val="1B374C"/>
                </a:solidFill>
                <a:effectLst/>
                <a:uLnTx/>
                <a:uFillTx/>
                <a:latin typeface="Arial"/>
                <a:cs typeface="Arial"/>
                <a:sym typeface="Arial"/>
              </a:rPr>
              <a:t>acampe</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existentes</a:t>
            </a:r>
            <a:r>
              <a:rPr kumimoji="0" lang="en-US" sz="1900" b="0" i="0" u="none" strike="noStrike" kern="0" cap="none" spc="0" normalizeH="0" baseline="0" noProof="0" dirty="0">
                <a:ln>
                  <a:noFill/>
                </a:ln>
                <a:solidFill>
                  <a:srgbClr val="1B374C"/>
                </a:solidFill>
                <a:effectLst/>
                <a:uLnTx/>
                <a:uFillTx/>
                <a:latin typeface="Arial"/>
                <a:cs typeface="Arial"/>
                <a:sym typeface="Arial"/>
              </a:rPr>
              <a:t> o </a:t>
            </a:r>
            <a:r>
              <a:rPr kumimoji="0" lang="en-US" sz="1900" b="0" i="0" u="none" strike="noStrike" kern="0" cap="none" spc="0" normalizeH="0" baseline="0" noProof="0" dirty="0" err="1">
                <a:ln>
                  <a:noFill/>
                </a:ln>
                <a:solidFill>
                  <a:srgbClr val="1B374C"/>
                </a:solidFill>
                <a:effectLst/>
                <a:uLnTx/>
                <a:uFillTx/>
                <a:latin typeface="Arial"/>
                <a:cs typeface="Arial"/>
                <a:sym typeface="Arial"/>
              </a:rPr>
              <a:t>habilitados</a:t>
            </a:r>
            <a:r>
              <a:rPr kumimoji="0" lang="en-US" sz="1900" b="0" i="0" u="none" strike="noStrike" kern="0" cap="none" spc="0" normalizeH="0" baseline="0" noProof="0" dirty="0">
                <a:ln>
                  <a:noFill/>
                </a:ln>
                <a:solidFill>
                  <a:srgbClr val="1B374C"/>
                </a:solidFill>
                <a:effectLst/>
                <a:uLnTx/>
                <a:uFillTx/>
                <a:latin typeface="Arial"/>
                <a:cs typeface="Arial"/>
                <a:sym typeface="Arial"/>
              </a:rPr>
              <a:t> para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evitar</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dañar</a:t>
            </a:r>
            <a:r>
              <a:rPr kumimoji="0" lang="en-US" sz="1900" b="0" i="0" u="none" strike="noStrike" kern="0" cap="none" spc="0" normalizeH="0" baseline="0" noProof="0" dirty="0">
                <a:ln>
                  <a:noFill/>
                </a:ln>
                <a:solidFill>
                  <a:srgbClr val="1B374C"/>
                </a:solidFill>
                <a:effectLst/>
                <a:uLnTx/>
                <a:uFillTx/>
                <a:latin typeface="Arial"/>
                <a:cs typeface="Arial"/>
                <a:sym typeface="Arial"/>
              </a:rPr>
              <a:t> la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vegetación</a:t>
            </a:r>
            <a:r>
              <a:rPr kumimoji="0" lang="en-US" sz="1900" b="0" i="0" u="none" strike="noStrike" kern="0" cap="none" spc="0" normalizeH="0" baseline="0" noProof="0" dirty="0">
                <a:ln>
                  <a:noFill/>
                </a:ln>
                <a:solidFill>
                  <a:srgbClr val="1B374C"/>
                </a:solidFill>
                <a:effectLst/>
                <a:uLnTx/>
                <a:uFillTx/>
                <a:latin typeface="Arial"/>
                <a:cs typeface="Arial"/>
                <a:sym typeface="Arial"/>
              </a:rPr>
              <a:t> y para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minimizar</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tus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impactos</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r>
              <a:rPr lang="en-US" sz="1900" kern="0" dirty="0">
                <a:solidFill>
                  <a:srgbClr val="1B374C"/>
                </a:solidFill>
                <a:latin typeface="Arial"/>
                <a:cs typeface="Arial"/>
                <a:sym typeface="Arial"/>
              </a:rPr>
              <a:t> </a:t>
            </a:r>
            <a:endParaRPr lang="en-US" sz="1900" dirty="0"/>
          </a:p>
          <a:p>
            <a:pPr>
              <a:defRPr/>
            </a:pPr>
            <a:endParaRPr lang="en-US" sz="1900" kern="0" dirty="0">
              <a:solidFill>
                <a:srgbClr val="1B374C"/>
              </a:solidFill>
              <a:latin typeface="Arial"/>
              <a:cs typeface="Arial"/>
              <a:sym typeface="Arial"/>
            </a:endParaRPr>
          </a:p>
          <a:p>
            <a:pPr>
              <a:defRPr/>
            </a:pPr>
            <a:r>
              <a:rPr kumimoji="0" lang="en-US" sz="1900" b="0" i="0" u="none" strike="noStrike" kern="0" cap="none" spc="0" normalizeH="0" baseline="0" noProof="0" dirty="0">
                <a:ln>
                  <a:noFill/>
                </a:ln>
                <a:solidFill>
                  <a:srgbClr val="1B374C"/>
                </a:solidFill>
                <a:effectLst/>
                <a:uLnTx/>
                <a:uFillTx/>
                <a:latin typeface="Arial"/>
                <a:cs typeface="Arial"/>
                <a:sym typeface="Arial"/>
              </a:rPr>
              <a:t>Los buenos sitios de </a:t>
            </a:r>
            <a:r>
              <a:rPr kumimoji="0" lang="en-US" sz="1900" b="0" i="0" u="none" strike="noStrike" kern="0" cap="none" spc="0" normalizeH="0" baseline="0" noProof="0" dirty="0" err="1">
                <a:ln>
                  <a:noFill/>
                </a:ln>
                <a:solidFill>
                  <a:srgbClr val="1B374C"/>
                </a:solidFill>
                <a:effectLst/>
                <a:uLnTx/>
                <a:uFillTx/>
                <a:latin typeface="Arial"/>
                <a:cs typeface="Arial"/>
                <a:sym typeface="Arial"/>
              </a:rPr>
              <a:t>acampe</a:t>
            </a:r>
            <a:r>
              <a:rPr kumimoji="0" lang="en-US" sz="1900" b="0" i="0" u="none" strike="noStrike" kern="0" cap="none" spc="0" normalizeH="0" baseline="0" noProof="0" dirty="0">
                <a:ln>
                  <a:noFill/>
                </a:ln>
                <a:solidFill>
                  <a:srgbClr val="1B374C"/>
                </a:solidFill>
                <a:effectLst/>
                <a:uLnTx/>
                <a:uFillTx/>
                <a:latin typeface="Arial"/>
                <a:cs typeface="Arial"/>
                <a:sym typeface="Arial"/>
              </a:rPr>
              <a:t> se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encuentran</a:t>
            </a:r>
            <a:r>
              <a:rPr kumimoji="0" lang="en-US" sz="1900" b="0" i="0" u="none" strike="noStrike" kern="0" cap="none" spc="0" normalizeH="0" baseline="0" noProof="0" dirty="0">
                <a:ln>
                  <a:noFill/>
                </a:ln>
                <a:solidFill>
                  <a:srgbClr val="1B374C"/>
                </a:solidFill>
                <a:effectLst/>
                <a:uLnTx/>
                <a:uFillTx/>
                <a:latin typeface="Arial"/>
                <a:cs typeface="Arial"/>
                <a:sym typeface="Arial"/>
              </a:rPr>
              <a:t>, no se </a:t>
            </a:r>
            <a:r>
              <a:rPr kumimoji="0" lang="en-US" sz="1900" b="0" i="0" u="none" strike="noStrike" kern="0" cap="none" spc="0" normalizeH="0" baseline="0" noProof="0" dirty="0" err="1">
                <a:ln>
                  <a:noFill/>
                </a:ln>
                <a:solidFill>
                  <a:srgbClr val="1B374C"/>
                </a:solidFill>
                <a:effectLst/>
                <a:uLnTx/>
                <a:uFillTx/>
                <a:latin typeface="Arial"/>
                <a:cs typeface="Arial"/>
                <a:sym typeface="Arial"/>
              </a:rPr>
              <a:t>hacen</a:t>
            </a:r>
            <a:r>
              <a:rPr kumimoji="0" lang="en-US" sz="1900" b="0" i="0" u="none" strike="noStrike" kern="0" cap="none" spc="0" normalizeH="0" baseline="0" noProof="0" dirty="0">
                <a:ln>
                  <a:noFill/>
                </a:ln>
                <a:solidFill>
                  <a:srgbClr val="1B374C"/>
                </a:solidFill>
                <a:effectLst/>
                <a:uLnTx/>
                <a:uFillTx/>
                <a:latin typeface="Arial"/>
                <a:cs typeface="Arial"/>
                <a:sym typeface="Arial"/>
              </a:rPr>
              <a:t>. No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excaves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canaletas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ni</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construyas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estructuras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tu</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campamento</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endParaRPr lang="en-US" sz="1900" dirty="0"/>
          </a:p>
        </p:txBody>
      </p:sp>
      <p:cxnSp>
        <p:nvCxnSpPr>
          <p:cNvPr id="8" name="Straight Connector 7">
            <a:extLst>
              <a:ext uri="{FF2B5EF4-FFF2-40B4-BE49-F238E27FC236}">
                <a16:creationId xmlns:a16="http://schemas.microsoft.com/office/drawing/2014/main" id="{B28582D2-0643-B49D-3319-2515D149407B}"/>
              </a:ext>
            </a:extLst>
          </p:cNvPr>
          <p:cNvCxnSpPr>
            <a:cxnSpLocks/>
          </p:cNvCxnSpPr>
          <p:nvPr/>
        </p:nvCxnSpPr>
        <p:spPr>
          <a:xfrm>
            <a:off x="4517233" y="143669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57976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pic>
        <p:nvPicPr>
          <p:cNvPr id="21" name="Picture Placeholder 10" descr="A picture containing person, grass, holding, outdoor&#10;&#10;Description automatically generated">
            <a:extLst>
              <a:ext uri="{FF2B5EF4-FFF2-40B4-BE49-F238E27FC236}">
                <a16:creationId xmlns:a16="http://schemas.microsoft.com/office/drawing/2014/main" id="{73F51992-4763-7BB3-6E3E-FFBC9B526A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0498" r="24475"/>
          <a:stretch/>
        </p:blipFill>
        <p:spPr>
          <a:xfrm>
            <a:off x="-185738" y="-113220"/>
            <a:ext cx="4088185" cy="6150203"/>
          </a:xfrm>
          <a:prstGeom prst="rect">
            <a:avLst/>
          </a:prstGeom>
        </p:spPr>
      </p:pic>
      <p:sp>
        <p:nvSpPr>
          <p:cNvPr id="24" name="TextBox 23">
            <a:extLst>
              <a:ext uri="{FF2B5EF4-FFF2-40B4-BE49-F238E27FC236}">
                <a16:creationId xmlns:a16="http://schemas.microsoft.com/office/drawing/2014/main" id="{5BB968BE-E360-B9BC-3827-D08F3A9A65B2}"/>
              </a:ext>
            </a:extLst>
          </p:cNvPr>
          <p:cNvSpPr txBox="1"/>
          <p:nvPr/>
        </p:nvSpPr>
        <p:spPr>
          <a:xfrm>
            <a:off x="5476088" y="470355"/>
            <a:ext cx="561101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dirty="0">
                <a:ln>
                  <a:noFill/>
                </a:ln>
                <a:solidFill>
                  <a:srgbClr val="0D2F4D"/>
                </a:solidFill>
                <a:effectLst/>
                <a:uLnTx/>
                <a:uFillTx/>
                <a:latin typeface="Arial Black" panose="020B0604020202020204" pitchFamily="34" charset="0"/>
                <a:ea typeface="+mn-ea"/>
                <a:cs typeface="Arial Black" panose="020B0604020202020204" pitchFamily="34" charset="0"/>
              </a:rPr>
              <a:t>DISPONÉ ADECUADAMENTE DE LOS DESECHOS</a:t>
            </a:r>
          </a:p>
        </p:txBody>
      </p:sp>
      <p:pic>
        <p:nvPicPr>
          <p:cNvPr id="25" name="Picture 24">
            <a:extLst>
              <a:ext uri="{FF2B5EF4-FFF2-40B4-BE49-F238E27FC236}">
                <a16:creationId xmlns:a16="http://schemas.microsoft.com/office/drawing/2014/main" id="{1B249F3C-9376-F9F3-6FBE-49022F9C148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17233" y="320876"/>
            <a:ext cx="909756" cy="909756"/>
          </a:xfrm>
          <a:prstGeom prst="rect">
            <a:avLst/>
          </a:prstGeom>
        </p:spPr>
      </p:pic>
      <p:sp>
        <p:nvSpPr>
          <p:cNvPr id="27" name="Google Shape;331;p43">
            <a:extLst>
              <a:ext uri="{FF2B5EF4-FFF2-40B4-BE49-F238E27FC236}">
                <a16:creationId xmlns:a16="http://schemas.microsoft.com/office/drawing/2014/main" id="{293E603B-C9B1-2B53-E2B9-116CAD868D9C}"/>
              </a:ext>
            </a:extLst>
          </p:cNvPr>
          <p:cNvSpPr txBox="1"/>
          <p:nvPr/>
        </p:nvSpPr>
        <p:spPr>
          <a:xfrm>
            <a:off x="4560191" y="1632471"/>
            <a:ext cx="6941341" cy="4539664"/>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2400"/>
              </a:spcAft>
              <a:buClr>
                <a:srgbClr val="FFFFFF"/>
              </a:buClr>
              <a:buSzTx/>
              <a:tabLst/>
              <a:defRPr/>
            </a:pP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Si lo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llevaste</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podés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traerlo</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de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regreso</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Depositá</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la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basura</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incluso</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las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migajas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cáscaras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y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carozos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en</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bolsas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para la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basura</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y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llevátela</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de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regreso</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tu</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casa.</a:t>
            </a:r>
          </a:p>
          <a:p>
            <a:pPr marR="0" lvl="0" algn="l" defTabSz="914400" rtl="0" eaLnBrk="1" fontAlgn="auto" latinLnBrk="0" hangingPunct="1">
              <a:lnSpc>
                <a:spcPct val="100000"/>
              </a:lnSpc>
              <a:spcBef>
                <a:spcPts val="0"/>
              </a:spcBef>
              <a:spcAft>
                <a:spcPts val="2400"/>
              </a:spcAft>
              <a:buClr>
                <a:srgbClr val="FFFFFF"/>
              </a:buClr>
              <a:buSzTx/>
              <a:tabLst/>
              <a:defRPr/>
            </a:pP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Usá</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los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baños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interiores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o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exteriores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siempre</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que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estén</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disponibles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Si no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los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hay,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enterrá</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los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desechos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humanos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en</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un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pequeño</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pocito</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de 15-20 cm de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profundidad</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y a 60 metros o 70 pasos largos del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agua</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a:t>
            </a:r>
          </a:p>
          <a:p>
            <a:pPr marR="0" lvl="0" algn="l" defTabSz="914400" rtl="0" eaLnBrk="1" fontAlgn="auto" latinLnBrk="0" hangingPunct="1">
              <a:lnSpc>
                <a:spcPct val="100000"/>
              </a:lnSpc>
              <a:spcBef>
                <a:spcPts val="0"/>
              </a:spcBef>
              <a:spcAft>
                <a:spcPts val="2400"/>
              </a:spcAft>
              <a:buClr>
                <a:srgbClr val="FFFFFF"/>
              </a:buClr>
              <a:buSzTx/>
              <a:tabLst/>
              <a:defRPr/>
            </a:pP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Usá</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una</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bolsa</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plástica</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para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llevarte</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los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excrementos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de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tu</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mascota</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hasta un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recipiente</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de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residuos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a:t>
            </a:r>
          </a:p>
          <a:p>
            <a:pPr marR="0" lvl="0" algn="l" defTabSz="914400" rtl="0" eaLnBrk="1" fontAlgn="auto" latinLnBrk="0" hangingPunct="1">
              <a:lnSpc>
                <a:spcPct val="100000"/>
              </a:lnSpc>
              <a:spcBef>
                <a:spcPts val="0"/>
              </a:spcBef>
              <a:spcAft>
                <a:spcPts val="2400"/>
              </a:spcAft>
              <a:buClr>
                <a:srgbClr val="FFFFFF"/>
              </a:buClr>
              <a:buSzTx/>
              <a:tabLst/>
              <a:defRPr/>
            </a:pP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Mantené</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limpias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las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aguas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No uses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ni</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viertas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jabón</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comida, o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desechos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humanos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o de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mascotas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en</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a:t>
            </a:r>
            <a:r>
              <a:rPr kumimoji="0" lang="en-US" sz="1900" b="0" i="0" u="none" strike="noStrike" kern="0" cap="none" spc="0" normalizeH="0" baseline="0" noProof="0" dirty="0" err="1">
                <a:ln>
                  <a:noFill/>
                </a:ln>
                <a:solidFill>
                  <a:srgbClr val="1B374C"/>
                </a:solidFill>
                <a:effectLst/>
                <a:uLnTx/>
                <a:uFillTx/>
                <a:latin typeface="Arial" panose="020B0604020202020204" pitchFamily="34" charset="0"/>
                <a:cs typeface="Arial" panose="020B0604020202020204" pitchFamily="34" charset="0"/>
                <a:sym typeface="Arial"/>
              </a:rPr>
              <a:t>lagos</a:t>
            </a:r>
            <a:r>
              <a:rPr kumimoji="0" lang="en-US" sz="1900" b="0" i="0" u="none" strike="noStrike" kern="0" cap="none" spc="0" normalizeH="0" baseline="0" noProof="0" dirty="0">
                <a:ln>
                  <a:noFill/>
                </a:ln>
                <a:solidFill>
                  <a:srgbClr val="1B374C"/>
                </a:solidFill>
                <a:effectLst/>
                <a:uLnTx/>
                <a:uFillTx/>
                <a:latin typeface="Arial" panose="020B0604020202020204" pitchFamily="34" charset="0"/>
                <a:cs typeface="Arial" panose="020B0604020202020204" pitchFamily="34" charset="0"/>
                <a:sym typeface="Arial"/>
              </a:rPr>
              <a:t> o arroyos.</a:t>
            </a:r>
          </a:p>
        </p:txBody>
      </p:sp>
      <p:cxnSp>
        <p:nvCxnSpPr>
          <p:cNvPr id="3" name="Straight Connector 2">
            <a:extLst>
              <a:ext uri="{FF2B5EF4-FFF2-40B4-BE49-F238E27FC236}">
                <a16:creationId xmlns:a16="http://schemas.microsoft.com/office/drawing/2014/main" id="{9F46BC1F-3F29-BBBD-65DC-740E7150F01D}"/>
              </a:ext>
            </a:extLst>
          </p:cNvPr>
          <p:cNvCxnSpPr>
            <a:cxnSpLocks/>
          </p:cNvCxnSpPr>
          <p:nvPr/>
        </p:nvCxnSpPr>
        <p:spPr>
          <a:xfrm>
            <a:off x="4517233" y="143669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4600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pic>
        <p:nvPicPr>
          <p:cNvPr id="4" name="Picture Placeholder 12">
            <a:extLst>
              <a:ext uri="{FF2B5EF4-FFF2-40B4-BE49-F238E27FC236}">
                <a16:creationId xmlns:a16="http://schemas.microsoft.com/office/drawing/2014/main" id="{203631CD-7606-BF55-CB20-E90303C2456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4973"/>
          <a:stretch/>
        </p:blipFill>
        <p:spPr>
          <a:xfrm>
            <a:off x="-185739" y="-113220"/>
            <a:ext cx="4088186" cy="6150203"/>
          </a:xfrm>
          <a:prstGeom prst="rect">
            <a:avLst/>
          </a:prstGeom>
        </p:spPr>
      </p:pic>
      <p:sp>
        <p:nvSpPr>
          <p:cNvPr id="7" name="TextBox 6">
            <a:extLst>
              <a:ext uri="{FF2B5EF4-FFF2-40B4-BE49-F238E27FC236}">
                <a16:creationId xmlns:a16="http://schemas.microsoft.com/office/drawing/2014/main" id="{959009E9-500D-E335-5556-A13AB71098CC}"/>
              </a:ext>
            </a:extLst>
          </p:cNvPr>
          <p:cNvSpPr txBox="1"/>
          <p:nvPr/>
        </p:nvSpPr>
        <p:spPr>
          <a:xfrm>
            <a:off x="5418936" y="478924"/>
            <a:ext cx="419943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dirty="0">
                <a:ln>
                  <a:noFill/>
                </a:ln>
                <a:solidFill>
                  <a:srgbClr val="0D2F4D"/>
                </a:solidFill>
                <a:effectLst/>
                <a:uLnTx/>
                <a:uFillTx/>
                <a:latin typeface="Arial Black" panose="020B0604020202020204" pitchFamily="34" charset="0"/>
                <a:ea typeface="+mn-ea"/>
                <a:cs typeface="Arial Black" panose="020B0604020202020204" pitchFamily="34" charset="0"/>
              </a:rPr>
              <a:t>DEJÁ LO QUE ENCUENTRES</a:t>
            </a:r>
          </a:p>
        </p:txBody>
      </p:sp>
      <p:pic>
        <p:nvPicPr>
          <p:cNvPr id="8" name="Picture 7">
            <a:extLst>
              <a:ext uri="{FF2B5EF4-FFF2-40B4-BE49-F238E27FC236}">
                <a16:creationId xmlns:a16="http://schemas.microsoft.com/office/drawing/2014/main" id="{AF6782B8-6C93-C77F-09FC-696EBDE4BFC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17234" y="321551"/>
            <a:ext cx="909755" cy="909755"/>
          </a:xfrm>
          <a:prstGeom prst="rect">
            <a:avLst/>
          </a:prstGeom>
        </p:spPr>
      </p:pic>
      <p:sp>
        <p:nvSpPr>
          <p:cNvPr id="14" name="Google Shape;331;p43">
            <a:extLst>
              <a:ext uri="{FF2B5EF4-FFF2-40B4-BE49-F238E27FC236}">
                <a16:creationId xmlns:a16="http://schemas.microsoft.com/office/drawing/2014/main" id="{26EAA947-B0E1-2C5D-1313-47E55FD3F4A3}"/>
              </a:ext>
            </a:extLst>
          </p:cNvPr>
          <p:cNvSpPr txBox="1"/>
          <p:nvPr/>
        </p:nvSpPr>
        <p:spPr>
          <a:xfrm>
            <a:off x="4580103" y="1711317"/>
            <a:ext cx="6672262" cy="4785885"/>
          </a:xfrm>
          <a:prstGeom prst="rect">
            <a:avLst/>
          </a:prstGeom>
          <a:noFill/>
          <a:ln>
            <a:noFill/>
          </a:ln>
        </p:spPr>
        <p:txBody>
          <a:bodyPr spcFirstLastPara="1" wrap="square" lIns="91425" tIns="45700" rIns="91425" bIns="45700" anchor="t" anchorCtr="0">
            <a:spAutoFit/>
          </a:bodyPr>
          <a:lstStyle/>
          <a:p>
            <a:pPr>
              <a:defRPr/>
            </a:pPr>
            <a:r>
              <a:rPr kumimoji="0" lang="en-US" sz="1900" b="0" i="0" u="none" strike="noStrike" kern="0" cap="none" spc="0" normalizeH="0" baseline="0" noProof="0" dirty="0" err="1">
                <a:ln>
                  <a:noFill/>
                </a:ln>
                <a:solidFill>
                  <a:srgbClr val="1B374C"/>
                </a:solidFill>
                <a:effectLst/>
                <a:uLnTx/>
                <a:uFillTx/>
                <a:latin typeface="Arial"/>
                <a:cs typeface="Arial"/>
                <a:sym typeface="Arial"/>
              </a:rPr>
              <a:t>Dejá</a:t>
            </a:r>
            <a:r>
              <a:rPr kumimoji="0" lang="en-US" sz="1900" b="0" i="0" u="none" strike="noStrike" kern="0" cap="none" spc="0" normalizeH="0" baseline="0" noProof="0" dirty="0">
                <a:ln>
                  <a:noFill/>
                </a:ln>
                <a:solidFill>
                  <a:srgbClr val="1B374C"/>
                </a:solidFill>
                <a:effectLst/>
                <a:uLnTx/>
                <a:uFillTx/>
                <a:latin typeface="Arial"/>
                <a:cs typeface="Arial"/>
                <a:sym typeface="Arial"/>
              </a:rPr>
              <a:t> las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plantas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rocas</a:t>
            </a:r>
            <a:r>
              <a:rPr kumimoji="0" lang="en-US" sz="1900" b="0" i="0" u="none" strike="noStrike" kern="0" cap="none" spc="0" normalizeH="0" baseline="0" noProof="0" dirty="0">
                <a:ln>
                  <a:noFill/>
                </a:ln>
                <a:solidFill>
                  <a:srgbClr val="1B374C"/>
                </a:solidFill>
                <a:effectLst/>
                <a:uLnTx/>
                <a:uFillTx/>
                <a:latin typeface="Arial"/>
                <a:cs typeface="Arial"/>
                <a:sym typeface="Arial"/>
              </a:rPr>
              <a:t> y </a:t>
            </a:r>
            <a:r>
              <a:rPr kumimoji="0" lang="en-US" sz="1900" b="0" i="0" u="none" strike="noStrike" kern="0" cap="none" spc="0" normalizeH="0" baseline="0" noProof="0" dirty="0" err="1">
                <a:ln>
                  <a:noFill/>
                </a:ln>
                <a:solidFill>
                  <a:srgbClr val="1B374C"/>
                </a:solidFill>
                <a:effectLst/>
                <a:uLnTx/>
                <a:uFillTx/>
                <a:latin typeface="Arial"/>
                <a:cs typeface="Arial"/>
                <a:sym typeface="Arial"/>
              </a:rPr>
              <a:t>objetos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históricos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como</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los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encontraste</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así</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otros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pueden</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disfrutarlos</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br>
              <a:rPr lang="en-US" sz="1900" kern="0" dirty="0">
                <a:solidFill>
                  <a:srgbClr val="1B374C"/>
                </a:solidFill>
                <a:latin typeface="Arial"/>
                <a:cs typeface="Arial"/>
                <a:sym typeface="Arial"/>
              </a:rPr>
            </a:br>
            <a:br>
              <a:rPr lang="en-US" sz="1900" kern="0" dirty="0">
                <a:solidFill>
                  <a:srgbClr val="1B374C"/>
                </a:solidFill>
                <a:latin typeface="Arial"/>
                <a:cs typeface="Arial"/>
                <a:sym typeface="Arial"/>
              </a:rPr>
            </a:br>
            <a:r>
              <a:rPr lang="en-US" sz="1900" kern="0" dirty="0">
                <a:solidFill>
                  <a:srgbClr val="1B374C"/>
                </a:solidFill>
                <a:latin typeface="Arial"/>
                <a:cs typeface="Arial"/>
                <a:sym typeface="Arial"/>
              </a:rPr>
              <a:t>Las </a:t>
            </a:r>
            <a:r>
              <a:rPr lang="en-US" sz="1900" kern="0" dirty="0" err="1">
                <a:solidFill>
                  <a:srgbClr val="1B374C"/>
                </a:solidFill>
                <a:latin typeface="Arial"/>
                <a:cs typeface="Arial"/>
                <a:sym typeface="Arial"/>
              </a:rPr>
              <a:t>fotografías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te</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permiten</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compartir</a:t>
            </a:r>
            <a:r>
              <a:rPr lang="en-US" sz="1900" kern="0" dirty="0">
                <a:solidFill>
                  <a:srgbClr val="1B374C"/>
                </a:solidFill>
                <a:latin typeface="Arial"/>
                <a:cs typeface="Arial"/>
                <a:sym typeface="Arial"/>
              </a:rPr>
              <a:t> las </a:t>
            </a:r>
            <a:r>
              <a:rPr lang="en-US" sz="1900" kern="0" dirty="0" err="1">
                <a:solidFill>
                  <a:srgbClr val="1B374C"/>
                </a:solidFill>
                <a:latin typeface="Arial"/>
                <a:cs typeface="Arial"/>
                <a:sym typeface="Arial"/>
              </a:rPr>
              <a:t>cosas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interesantes</a:t>
            </a:r>
            <a:r>
              <a:rPr lang="en-US" sz="1900" kern="0" dirty="0">
                <a:solidFill>
                  <a:srgbClr val="1B374C"/>
                </a:solidFill>
                <a:latin typeface="Arial"/>
                <a:cs typeface="Arial"/>
                <a:sym typeface="Arial"/>
              </a:rPr>
              <a:t> que </a:t>
            </a:r>
            <a:r>
              <a:rPr lang="en-US" sz="1900" kern="0" dirty="0" err="1">
                <a:solidFill>
                  <a:srgbClr val="1B374C"/>
                </a:solidFill>
                <a:latin typeface="Arial"/>
                <a:cs typeface="Arial"/>
                <a:sym typeface="Arial"/>
              </a:rPr>
              <a:t>encontrás</a:t>
            </a:r>
            <a:r>
              <a:rPr lang="en-US" sz="1900" kern="0" dirty="0">
                <a:solidFill>
                  <a:srgbClr val="1B374C"/>
                </a:solidFill>
                <a:latin typeface="Arial"/>
                <a:cs typeface="Arial"/>
                <a:sym typeface="Arial"/>
              </a:rPr>
              <a:t>, y a la </a:t>
            </a:r>
            <a:r>
              <a:rPr lang="en-US" sz="1900" kern="0" dirty="0" err="1">
                <a:solidFill>
                  <a:srgbClr val="1B374C"/>
                </a:solidFill>
                <a:latin typeface="Arial"/>
                <a:cs typeface="Arial"/>
                <a:sym typeface="Arial"/>
              </a:rPr>
              <a:t>vez</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dejarlas</a:t>
            </a:r>
            <a:r>
              <a:rPr lang="en-US" sz="1900" kern="0" dirty="0">
                <a:solidFill>
                  <a:srgbClr val="1B374C"/>
                </a:solidFill>
                <a:latin typeface="Arial"/>
                <a:cs typeface="Arial"/>
                <a:sym typeface="Arial"/>
              </a:rPr>
              <a:t> sin </a:t>
            </a:r>
            <a:r>
              <a:rPr lang="en-US" sz="1900" kern="0" dirty="0" err="1">
                <a:solidFill>
                  <a:srgbClr val="1B374C"/>
                </a:solidFill>
                <a:latin typeface="Arial"/>
                <a:cs typeface="Arial"/>
                <a:sym typeface="Arial"/>
              </a:rPr>
              <a:t>disturbarlas</a:t>
            </a:r>
            <a:r>
              <a:rPr lang="en-US" sz="1900" kern="0" dirty="0">
                <a:solidFill>
                  <a:srgbClr val="1B374C"/>
                </a:solidFill>
                <a:latin typeface="Arial"/>
                <a:cs typeface="Arial"/>
                <a:sym typeface="Arial"/>
              </a:rPr>
              <a:t>.</a:t>
            </a:r>
            <a:endParaRPr lang="en-US" sz="1900" dirty="0"/>
          </a:p>
          <a:p>
            <a:pPr>
              <a:defRPr/>
            </a:pPr>
            <a:endParaRPr lang="en-US" sz="1900" kern="0" dirty="0">
              <a:solidFill>
                <a:srgbClr val="1B374C"/>
              </a:solidFill>
              <a:latin typeface="Arial"/>
              <a:cs typeface="Arial"/>
              <a:sym typeface="Arial"/>
            </a:endParaRPr>
          </a:p>
          <a:p>
            <a:pPr>
              <a:defRPr/>
            </a:pPr>
            <a:r>
              <a:rPr lang="en-US" sz="1900" kern="0" dirty="0" err="1">
                <a:solidFill>
                  <a:srgbClr val="1B374C"/>
                </a:solidFill>
                <a:latin typeface="Arial"/>
                <a:cs typeface="Arial"/>
                <a:sym typeface="Arial"/>
              </a:rPr>
              <a:t>Tratá</a:t>
            </a:r>
            <a:r>
              <a:rPr lang="en-US" sz="1900" kern="0" dirty="0">
                <a:solidFill>
                  <a:srgbClr val="1B374C"/>
                </a:solidFill>
                <a:latin typeface="Arial"/>
                <a:cs typeface="Arial"/>
                <a:sym typeface="Arial"/>
              </a:rPr>
              <a:t> a las </a:t>
            </a:r>
            <a:r>
              <a:rPr lang="en-US" sz="1900" kern="0" dirty="0" err="1">
                <a:solidFill>
                  <a:srgbClr val="1B374C"/>
                </a:solidFill>
                <a:latin typeface="Arial"/>
                <a:cs typeface="Arial"/>
                <a:sym typeface="Arial"/>
              </a:rPr>
              <a:t>plantas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vivientes</a:t>
            </a:r>
            <a:r>
              <a:rPr lang="en-US" sz="1900" kern="0" dirty="0">
                <a:solidFill>
                  <a:srgbClr val="1B374C"/>
                </a:solidFill>
                <a:latin typeface="Arial"/>
                <a:cs typeface="Arial"/>
                <a:sym typeface="Arial"/>
              </a:rPr>
              <a:t> con </a:t>
            </a:r>
            <a:r>
              <a:rPr lang="en-US" sz="1900" kern="0" dirty="0" err="1">
                <a:solidFill>
                  <a:srgbClr val="1B374C"/>
                </a:solidFill>
                <a:latin typeface="Arial"/>
                <a:cs typeface="Arial"/>
                <a:sym typeface="Arial"/>
              </a:rPr>
              <a:t>respeto</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Tallar</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cortar</a:t>
            </a:r>
            <a:r>
              <a:rPr lang="en-US" sz="1900" kern="0" dirty="0">
                <a:solidFill>
                  <a:srgbClr val="1B374C"/>
                </a:solidFill>
                <a:latin typeface="Arial"/>
                <a:cs typeface="Arial"/>
                <a:sym typeface="Arial"/>
              </a:rPr>
              <a:t> o </a:t>
            </a:r>
            <a:r>
              <a:rPr lang="en-US" sz="1900" kern="0" dirty="0" err="1">
                <a:solidFill>
                  <a:srgbClr val="1B374C"/>
                </a:solidFill>
                <a:latin typeface="Arial"/>
                <a:cs typeface="Arial"/>
                <a:sym typeface="Arial"/>
              </a:rPr>
              <a:t>pelar</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plantas</a:t>
            </a:r>
            <a:r>
              <a:rPr lang="en-US" sz="1900" kern="0" dirty="0">
                <a:solidFill>
                  <a:srgbClr val="1B374C"/>
                </a:solidFill>
                <a:latin typeface="Arial"/>
                <a:cs typeface="Arial"/>
                <a:sym typeface="Arial"/>
              </a:rPr>
              <a:t> las </a:t>
            </a:r>
            <a:r>
              <a:rPr lang="en-US" sz="1900" kern="0" dirty="0" err="1">
                <a:solidFill>
                  <a:srgbClr val="1B374C"/>
                </a:solidFill>
                <a:latin typeface="Arial"/>
                <a:cs typeface="Arial"/>
                <a:sym typeface="Arial"/>
              </a:rPr>
              <a:t>puede</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matar</a:t>
            </a:r>
            <a:r>
              <a:rPr lang="en-US" sz="1900" kern="0" dirty="0">
                <a:solidFill>
                  <a:srgbClr val="1B374C"/>
                </a:solidFill>
                <a:latin typeface="Arial"/>
                <a:cs typeface="Arial"/>
                <a:sym typeface="Arial"/>
              </a:rPr>
              <a:t>.</a:t>
            </a:r>
            <a:br>
              <a:rPr lang="en-US" sz="1900" kern="0" dirty="0">
                <a:solidFill>
                  <a:srgbClr val="1B374C"/>
                </a:solidFill>
                <a:latin typeface="Arial"/>
                <a:cs typeface="Arial"/>
                <a:sym typeface="Arial"/>
              </a:rPr>
            </a:br>
            <a:br>
              <a:rPr lang="en-US" sz="1900" kern="0" dirty="0">
                <a:solidFill>
                  <a:srgbClr val="1B374C"/>
                </a:solidFill>
                <a:latin typeface="Arial"/>
                <a:cs typeface="Arial"/>
                <a:sym typeface="Arial"/>
              </a:rPr>
            </a:br>
            <a:r>
              <a:rPr lang="en-US" sz="1900" kern="0" dirty="0">
                <a:solidFill>
                  <a:srgbClr val="1B374C"/>
                </a:solidFill>
                <a:latin typeface="Arial"/>
                <a:cs typeface="Arial"/>
                <a:sym typeface="Arial"/>
              </a:rPr>
              <a:t>La </a:t>
            </a:r>
            <a:r>
              <a:rPr lang="en-US" sz="1900" kern="0" dirty="0" err="1">
                <a:solidFill>
                  <a:srgbClr val="1B374C"/>
                </a:solidFill>
                <a:latin typeface="Arial"/>
                <a:cs typeface="Arial"/>
                <a:sym typeface="Arial"/>
              </a:rPr>
              <a:t>recolección</a:t>
            </a:r>
            <a:r>
              <a:rPr lang="en-US" sz="1900" kern="0" dirty="0">
                <a:solidFill>
                  <a:srgbClr val="1B374C"/>
                </a:solidFill>
                <a:latin typeface="Arial"/>
                <a:cs typeface="Arial"/>
                <a:sym typeface="Arial"/>
              </a:rPr>
              <a:t> de </a:t>
            </a:r>
            <a:r>
              <a:rPr lang="en-US" sz="1900" kern="0" dirty="0" err="1">
                <a:solidFill>
                  <a:srgbClr val="1B374C"/>
                </a:solidFill>
                <a:latin typeface="Arial"/>
                <a:cs typeface="Arial"/>
                <a:sym typeface="Arial"/>
              </a:rPr>
              <a:t>alimentos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silvestres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en</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pequeñas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cantidades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está</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permitida</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en</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algunos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lugares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pero</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asegurate</a:t>
            </a:r>
            <a:r>
              <a:rPr lang="en-US" sz="1900" kern="0" dirty="0">
                <a:solidFill>
                  <a:srgbClr val="1B374C"/>
                </a:solidFill>
                <a:latin typeface="Arial"/>
                <a:cs typeface="Arial"/>
                <a:sym typeface="Arial"/>
              </a:rPr>
              <a:t> de </a:t>
            </a:r>
            <a:r>
              <a:rPr lang="en-US" sz="1900" kern="0" dirty="0" err="1">
                <a:solidFill>
                  <a:srgbClr val="1B374C"/>
                </a:solidFill>
                <a:latin typeface="Arial"/>
                <a:cs typeface="Arial"/>
                <a:sym typeface="Arial"/>
              </a:rPr>
              <a:t>consultar</a:t>
            </a:r>
            <a:r>
              <a:rPr lang="en-US" sz="1900" kern="0" dirty="0">
                <a:solidFill>
                  <a:srgbClr val="1B374C"/>
                </a:solidFill>
                <a:latin typeface="Arial"/>
                <a:cs typeface="Arial"/>
                <a:sym typeface="Arial"/>
              </a:rPr>
              <a:t> antes con </a:t>
            </a:r>
            <a:r>
              <a:rPr lang="en-US" sz="1900" kern="0" dirty="0" err="1">
                <a:solidFill>
                  <a:srgbClr val="1B374C"/>
                </a:solidFill>
                <a:latin typeface="Arial"/>
                <a:cs typeface="Arial"/>
                <a:sym typeface="Arial"/>
              </a:rPr>
              <a:t>los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administradores</a:t>
            </a:r>
            <a:r>
              <a:rPr lang="en-US" sz="1900" kern="0" dirty="0">
                <a:solidFill>
                  <a:srgbClr val="1B374C"/>
                </a:solidFill>
                <a:latin typeface="Arial"/>
                <a:cs typeface="Arial"/>
                <a:sym typeface="Arial"/>
              </a:rPr>
              <a:t> del </a:t>
            </a:r>
            <a:r>
              <a:rPr lang="en-US" sz="1900" kern="0" dirty="0" err="1">
                <a:solidFill>
                  <a:srgbClr val="1B374C"/>
                </a:solidFill>
                <a:latin typeface="Arial"/>
                <a:cs typeface="Arial"/>
                <a:sym typeface="Arial"/>
              </a:rPr>
              <a:t>área</a:t>
            </a:r>
            <a:r>
              <a:rPr lang="en-US" sz="1900" kern="0" dirty="0">
                <a:solidFill>
                  <a:srgbClr val="1B374C"/>
                </a:solidFill>
                <a:latin typeface="Arial"/>
                <a:cs typeface="Arial"/>
                <a:sym typeface="Arial"/>
              </a:rPr>
              <a:t>.</a:t>
            </a:r>
            <a:endParaRPr lang="en-US" sz="1900" dirty="0">
              <a:sym typeface="Arial"/>
            </a:endParaRPr>
          </a:p>
          <a:p>
            <a:pPr>
              <a:spcAft>
                <a:spcPts val="2400"/>
              </a:spcAft>
              <a:defRPr/>
            </a:pPr>
            <a:br>
              <a:rPr lang="en-US" sz="1900" dirty="0">
                <a:sym typeface="Arial"/>
              </a:rPr>
            </a:br>
            <a:endParaRPr lang="en-US" sz="1900" dirty="0"/>
          </a:p>
        </p:txBody>
      </p:sp>
      <p:cxnSp>
        <p:nvCxnSpPr>
          <p:cNvPr id="3" name="Straight Connector 2">
            <a:extLst>
              <a:ext uri="{FF2B5EF4-FFF2-40B4-BE49-F238E27FC236}">
                <a16:creationId xmlns:a16="http://schemas.microsoft.com/office/drawing/2014/main" id="{BFE9129C-2C84-7ED9-1736-5EDE5EA10114}"/>
              </a:ext>
            </a:extLst>
          </p:cNvPr>
          <p:cNvCxnSpPr>
            <a:cxnSpLocks/>
          </p:cNvCxnSpPr>
          <p:nvPr/>
        </p:nvCxnSpPr>
        <p:spPr>
          <a:xfrm>
            <a:off x="4517233" y="143669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059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sp>
        <p:nvSpPr>
          <p:cNvPr id="16" name="TextBox 15">
            <a:extLst>
              <a:ext uri="{FF2B5EF4-FFF2-40B4-BE49-F238E27FC236}">
                <a16:creationId xmlns:a16="http://schemas.microsoft.com/office/drawing/2014/main" id="{BFFC633C-A972-B07F-C37E-67AA6BAA2911}"/>
              </a:ext>
            </a:extLst>
          </p:cNvPr>
          <p:cNvSpPr txBox="1"/>
          <p:nvPr/>
        </p:nvSpPr>
        <p:spPr>
          <a:xfrm>
            <a:off x="5427248" y="376128"/>
            <a:ext cx="567439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dirty="0">
                <a:ln>
                  <a:noFill/>
                </a:ln>
                <a:solidFill>
                  <a:srgbClr val="0D2F4D"/>
                </a:solidFill>
                <a:effectLst/>
                <a:uLnTx/>
                <a:uFillTx/>
                <a:latin typeface="Arial Black" panose="020B0604020202020204" pitchFamily="34" charset="0"/>
                <a:ea typeface="+mn-ea"/>
                <a:cs typeface="Arial Black" panose="020B0604020202020204" pitchFamily="34" charset="0"/>
              </a:rPr>
              <a:t>MINIMIZÁ LOS IMPACTOS DE LAS FOGATAS</a:t>
            </a:r>
          </a:p>
        </p:txBody>
      </p:sp>
      <p:pic>
        <p:nvPicPr>
          <p:cNvPr id="17" name="Picture 16">
            <a:extLst>
              <a:ext uri="{FF2B5EF4-FFF2-40B4-BE49-F238E27FC236}">
                <a16:creationId xmlns:a16="http://schemas.microsoft.com/office/drawing/2014/main" id="{10C76C50-C852-F277-2307-3078E625CA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04613" y="224337"/>
            <a:ext cx="909756" cy="909756"/>
          </a:xfrm>
          <a:prstGeom prst="rect">
            <a:avLst/>
          </a:prstGeom>
        </p:spPr>
      </p:pic>
      <p:sp>
        <p:nvSpPr>
          <p:cNvPr id="18" name="Google Shape;331;p43">
            <a:extLst>
              <a:ext uri="{FF2B5EF4-FFF2-40B4-BE49-F238E27FC236}">
                <a16:creationId xmlns:a16="http://schemas.microsoft.com/office/drawing/2014/main" id="{EBEF664E-B00E-9BBB-071C-8384481C8419}"/>
              </a:ext>
            </a:extLst>
          </p:cNvPr>
          <p:cNvSpPr txBox="1"/>
          <p:nvPr/>
        </p:nvSpPr>
        <p:spPr>
          <a:xfrm>
            <a:off x="4517232" y="1432106"/>
            <a:ext cx="7216884" cy="4524275"/>
          </a:xfrm>
          <a:prstGeom prst="rect">
            <a:avLst/>
          </a:prstGeom>
          <a:noFill/>
          <a:ln>
            <a:noFill/>
          </a:ln>
        </p:spPr>
        <p:txBody>
          <a:bodyPr spcFirstLastPara="1" wrap="square" lIns="91425" tIns="45700" rIns="91425" bIns="45700" anchor="t" anchorCtr="0">
            <a:spAutoFit/>
          </a:bodyPr>
          <a:lstStyle/>
          <a:p>
            <a:pPr>
              <a:defRPr/>
            </a:pPr>
            <a:r>
              <a:rPr kumimoji="0" lang="en-US" sz="1600" b="0" i="0" u="none" strike="noStrike" kern="0" cap="none" spc="0" normalizeH="0" baseline="0" noProof="0" dirty="0" err="1">
                <a:ln>
                  <a:noFill/>
                </a:ln>
                <a:solidFill>
                  <a:srgbClr val="1B374C"/>
                </a:solidFill>
                <a:effectLst/>
                <a:uLnTx/>
                <a:uFillTx/>
                <a:latin typeface="Arial"/>
                <a:cs typeface="Arial"/>
                <a:sym typeface="Arial"/>
              </a:rPr>
              <a:t>Considerá</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llevar</a:t>
            </a:r>
            <a:r>
              <a:rPr kumimoji="0" lang="en-US" sz="1600" b="0" i="0" u="none" strike="noStrike" kern="0" cap="none" spc="0" normalizeH="0" baseline="0" noProof="0" dirty="0">
                <a:ln>
                  <a:noFill/>
                </a:ln>
                <a:solidFill>
                  <a:srgbClr val="1B374C"/>
                </a:solidFill>
                <a:effectLst/>
                <a:uLnTx/>
                <a:uFillTx/>
                <a:latin typeface="Arial"/>
                <a:cs typeface="Arial"/>
                <a:sym typeface="Arial"/>
              </a:rPr>
              <a:t> un </a:t>
            </a:r>
            <a:r>
              <a:rPr kumimoji="0" lang="en-US" sz="1600" b="0" i="0" u="none" strike="noStrike" kern="0" cap="none" spc="0" normalizeH="0" baseline="0" noProof="0" dirty="0" err="1">
                <a:ln>
                  <a:noFill/>
                </a:ln>
                <a:solidFill>
                  <a:srgbClr val="1B374C"/>
                </a:solidFill>
                <a:effectLst/>
                <a:uLnTx/>
                <a:uFillTx/>
                <a:latin typeface="Arial"/>
                <a:cs typeface="Arial"/>
                <a:sym typeface="Arial"/>
              </a:rPr>
              <a:t>calentador</a:t>
            </a:r>
            <a:r>
              <a:rPr kumimoji="0" lang="en-US" sz="1600" b="0" i="0" u="none" strike="noStrike" kern="0" cap="none" spc="0" normalizeH="0" baseline="0" noProof="0" dirty="0">
                <a:ln>
                  <a:noFill/>
                </a:ln>
                <a:solidFill>
                  <a:srgbClr val="1B374C"/>
                </a:solidFill>
                <a:effectLst/>
                <a:uLnTx/>
                <a:uFillTx/>
                <a:latin typeface="Arial"/>
                <a:cs typeface="Arial"/>
                <a:sym typeface="Arial"/>
              </a:rPr>
              <a:t> o </a:t>
            </a:r>
            <a:r>
              <a:rPr kumimoji="0" lang="en-US" sz="1600" b="0" i="0" u="none" strike="noStrike" kern="0" cap="none" spc="0" normalizeH="0" baseline="0" noProof="0" dirty="0" err="1">
                <a:ln>
                  <a:noFill/>
                </a:ln>
                <a:solidFill>
                  <a:srgbClr val="1B374C"/>
                </a:solidFill>
                <a:effectLst/>
                <a:uLnTx/>
                <a:uFillTx/>
                <a:latin typeface="Arial"/>
                <a:cs typeface="Arial"/>
                <a:sym typeface="Arial"/>
              </a:rPr>
              <a:t>cocinita</a:t>
            </a:r>
            <a:r>
              <a:rPr kumimoji="0" lang="en-US" sz="1600" b="0" i="0" u="none" strike="noStrike" kern="0" cap="none" spc="0" normalizeH="0" baseline="0" noProof="0" dirty="0">
                <a:ln>
                  <a:noFill/>
                </a:ln>
                <a:solidFill>
                  <a:srgbClr val="1B374C"/>
                </a:solidFill>
                <a:effectLst/>
                <a:uLnTx/>
                <a:uFillTx/>
                <a:latin typeface="Arial"/>
                <a:cs typeface="Arial"/>
                <a:sym typeface="Arial"/>
              </a:rPr>
              <a:t> de </a:t>
            </a:r>
            <a:r>
              <a:rPr kumimoji="0" lang="en-US" sz="1600" b="0" i="0" u="none" strike="noStrike" kern="0" cap="none" spc="0" normalizeH="0" baseline="0" noProof="0" dirty="0" err="1">
                <a:ln>
                  <a:noFill/>
                </a:ln>
                <a:solidFill>
                  <a:srgbClr val="1B374C"/>
                </a:solidFill>
                <a:effectLst/>
                <a:uLnTx/>
                <a:uFillTx/>
                <a:latin typeface="Arial"/>
                <a:cs typeface="Arial"/>
                <a:sym typeface="Arial"/>
              </a:rPr>
              <a:t>campamento</a:t>
            </a:r>
            <a:r>
              <a:rPr kumimoji="0" lang="en-US" sz="1600" b="0" i="0" u="none" strike="noStrike" kern="0" cap="none" spc="0" normalizeH="0" baseline="0" noProof="0" dirty="0">
                <a:ln>
                  <a:noFill/>
                </a:ln>
                <a:solidFill>
                  <a:srgbClr val="1B374C"/>
                </a:solidFill>
                <a:effectLst/>
                <a:uLnTx/>
                <a:uFillTx/>
                <a:latin typeface="Arial"/>
                <a:cs typeface="Arial"/>
                <a:sym typeface="Arial"/>
              </a:rPr>
              <a:t> –es </a:t>
            </a:r>
            <a:r>
              <a:rPr kumimoji="0" lang="en-US" sz="1600" b="0" i="0" u="none" strike="noStrike" kern="0" cap="none" spc="0" normalizeH="0" baseline="0" noProof="0" dirty="0" err="1">
                <a:ln>
                  <a:noFill/>
                </a:ln>
                <a:solidFill>
                  <a:srgbClr val="1B374C"/>
                </a:solidFill>
                <a:effectLst/>
                <a:uLnTx/>
                <a:uFillTx/>
                <a:latin typeface="Arial"/>
                <a:cs typeface="Arial"/>
                <a:sym typeface="Arial"/>
              </a:rPr>
              <a:t>más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fácil</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cocinar</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en</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ellos</a:t>
            </a:r>
            <a:r>
              <a:rPr kumimoji="0" lang="en-US" sz="1600" b="0" i="0" u="none" strike="noStrike" kern="0" cap="none" spc="0" normalizeH="0" baseline="0" noProof="0" dirty="0">
                <a:ln>
                  <a:noFill/>
                </a:ln>
                <a:solidFill>
                  <a:srgbClr val="1B374C"/>
                </a:solidFill>
                <a:effectLst/>
                <a:uLnTx/>
                <a:uFillTx/>
                <a:latin typeface="Arial"/>
                <a:cs typeface="Arial"/>
                <a:sym typeface="Arial"/>
              </a:rPr>
              <a:t> y </a:t>
            </a:r>
            <a:r>
              <a:rPr kumimoji="0" lang="en-US" sz="1600" b="0" i="0" u="none" strike="noStrike" kern="0" cap="none" spc="0" normalizeH="0" baseline="0" noProof="0" dirty="0" err="1">
                <a:ln>
                  <a:noFill/>
                </a:ln>
                <a:solidFill>
                  <a:srgbClr val="1B374C"/>
                </a:solidFill>
                <a:effectLst/>
                <a:uLnTx/>
                <a:uFillTx/>
                <a:latin typeface="Arial"/>
                <a:cs typeface="Arial"/>
                <a:sym typeface="Arial"/>
              </a:rPr>
              <a:t>crean</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menos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impacto</a:t>
            </a:r>
            <a:r>
              <a:rPr kumimoji="0" lang="en-US" sz="1600" b="0" i="0" u="none" strike="noStrike" kern="0" cap="none" spc="0" normalizeH="0" baseline="0" noProof="0" dirty="0">
                <a:ln>
                  <a:noFill/>
                </a:ln>
                <a:solidFill>
                  <a:srgbClr val="1B374C"/>
                </a:solidFill>
                <a:effectLst/>
                <a:uLnTx/>
                <a:uFillTx/>
                <a:latin typeface="Arial"/>
                <a:cs typeface="Arial"/>
                <a:sym typeface="Arial"/>
              </a:rPr>
              <a:t> que las </a:t>
            </a:r>
            <a:r>
              <a:rPr kumimoji="0" lang="en-US" sz="1600" b="0" i="0" u="none" strike="noStrike" kern="0" cap="none" spc="0" normalizeH="0" baseline="0" noProof="0" dirty="0" err="1">
                <a:ln>
                  <a:noFill/>
                </a:ln>
                <a:solidFill>
                  <a:srgbClr val="1B374C"/>
                </a:solidFill>
                <a:effectLst/>
                <a:uLnTx/>
                <a:uFillTx/>
                <a:latin typeface="Arial"/>
                <a:cs typeface="Arial"/>
                <a:sym typeface="Arial"/>
              </a:rPr>
              <a:t>fogatas</a:t>
            </a:r>
            <a:r>
              <a:rPr kumimoji="0" lang="en-US" sz="1600" b="0" i="0" u="none" strike="noStrike" kern="0" cap="none" spc="0" normalizeH="0" baseline="0" noProof="0" dirty="0">
                <a:ln>
                  <a:noFill/>
                </a:ln>
                <a:solidFill>
                  <a:srgbClr val="1B374C"/>
                </a:solidFill>
                <a:effectLst/>
                <a:uLnTx/>
                <a:uFillTx/>
                <a:latin typeface="Arial"/>
                <a:cs typeface="Arial"/>
                <a:sym typeface="Arial"/>
              </a:rPr>
              <a:t>.</a:t>
            </a:r>
            <a:endParaRPr lang="en-US" dirty="0">
              <a:latin typeface="Arial"/>
              <a:cs typeface="Arial"/>
            </a:endParaRPr>
          </a:p>
          <a:p>
            <a:pPr>
              <a:defRPr/>
            </a:pPr>
            <a:endParaRPr lang="en-US" sz="1600" kern="0" dirty="0">
              <a:solidFill>
                <a:srgbClr val="1B374C"/>
              </a:solidFill>
              <a:latin typeface="Arial"/>
              <a:cs typeface="Arial"/>
              <a:sym typeface="Arial"/>
            </a:endParaRPr>
          </a:p>
          <a:p>
            <a:pPr lvl="0" algn="l" defTabSz="914400">
              <a:lnSpc>
                <a:spcPct val="100000"/>
              </a:lnSpc>
              <a:spcBef>
                <a:spcPts val="0"/>
              </a:spcBef>
              <a:tabLst/>
              <a:defRPr/>
            </a:pPr>
            <a:r>
              <a:rPr kumimoji="0" lang="en-US" sz="1600" b="0" i="0" u="none" strike="noStrike" kern="0" cap="none" spc="0" normalizeH="0" baseline="0" noProof="0" dirty="0">
                <a:ln>
                  <a:noFill/>
                </a:ln>
                <a:solidFill>
                  <a:srgbClr val="1B374C"/>
                </a:solidFill>
                <a:effectLst/>
                <a:uLnTx/>
                <a:uFillTx/>
                <a:latin typeface="Arial"/>
                <a:cs typeface="Arial"/>
                <a:sym typeface="Arial"/>
              </a:rPr>
              <a:t>Si </a:t>
            </a:r>
            <a:r>
              <a:rPr kumimoji="0" lang="en-US" sz="1600" b="0" i="0" u="none" strike="noStrike" kern="0" cap="none" spc="0" normalizeH="0" baseline="0" noProof="0" dirty="0" err="1">
                <a:ln>
                  <a:noFill/>
                </a:ln>
                <a:solidFill>
                  <a:srgbClr val="1B374C"/>
                </a:solidFill>
                <a:effectLst/>
                <a:uLnTx/>
                <a:uFillTx/>
                <a:latin typeface="Arial"/>
                <a:cs typeface="Arial"/>
                <a:sym typeface="Arial"/>
              </a:rPr>
              <a:t>querés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tener</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una</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fogata</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asegurate</a:t>
            </a:r>
            <a:r>
              <a:rPr kumimoji="0" lang="en-US" sz="1600" b="0" i="0" u="none" strike="noStrike" kern="0" cap="none" spc="0" normalizeH="0" baseline="0" noProof="0" dirty="0">
                <a:ln>
                  <a:noFill/>
                </a:ln>
                <a:solidFill>
                  <a:srgbClr val="1B374C"/>
                </a:solidFill>
                <a:effectLst/>
                <a:uLnTx/>
                <a:uFillTx/>
                <a:latin typeface="Arial"/>
                <a:cs typeface="Arial"/>
                <a:sym typeface="Arial"/>
              </a:rPr>
              <a:t> de que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esté</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permitido</a:t>
            </a:r>
            <a:r>
              <a:rPr kumimoji="0" lang="en-US" sz="1600" b="0" i="0" u="none" strike="noStrike" kern="0" cap="none" spc="0" normalizeH="0" baseline="0" noProof="0" dirty="0">
                <a:ln>
                  <a:noFill/>
                </a:ln>
                <a:solidFill>
                  <a:srgbClr val="1B374C"/>
                </a:solidFill>
                <a:effectLst/>
                <a:uLnTx/>
                <a:uFillTx/>
                <a:latin typeface="Arial"/>
                <a:cs typeface="Arial"/>
                <a:sym typeface="Arial"/>
              </a:rPr>
              <a:t> y que sea </a:t>
            </a:r>
            <a:r>
              <a:rPr kumimoji="0" lang="en-US" sz="1600" b="0" i="0" u="none" strike="noStrike" kern="0" cap="none" spc="0" normalizeH="0" baseline="0" noProof="0" dirty="0" err="1">
                <a:ln>
                  <a:noFill/>
                </a:ln>
                <a:solidFill>
                  <a:srgbClr val="1B374C"/>
                </a:solidFill>
                <a:effectLst/>
                <a:uLnTx/>
                <a:uFillTx/>
                <a:latin typeface="Arial"/>
                <a:cs typeface="Arial"/>
                <a:sym typeface="Arial"/>
              </a:rPr>
              <a:t>seguro</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hacer</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fuego</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en</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el</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área</a:t>
            </a:r>
            <a:r>
              <a:rPr kumimoji="0" lang="en-US" sz="1600" b="0" i="0" u="none" strike="noStrike" kern="0" cap="none" spc="0" normalizeH="0" baseline="0" noProof="0" dirty="0">
                <a:ln>
                  <a:noFill/>
                </a:ln>
                <a:solidFill>
                  <a:srgbClr val="1B374C"/>
                </a:solidFill>
                <a:effectLst/>
                <a:uLnTx/>
                <a:uFillTx/>
                <a:latin typeface="Arial"/>
                <a:cs typeface="Arial"/>
                <a:sym typeface="Arial"/>
              </a:rPr>
              <a:t> que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estás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visitando</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Usá</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solamente</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anillos</a:t>
            </a:r>
            <a:r>
              <a:rPr kumimoji="0" lang="en-US" sz="1600" b="0" i="0" u="none" strike="noStrike" kern="0" cap="none" spc="0" normalizeH="0" baseline="0" noProof="0" dirty="0">
                <a:ln>
                  <a:noFill/>
                </a:ln>
                <a:solidFill>
                  <a:srgbClr val="1B374C"/>
                </a:solidFill>
                <a:effectLst/>
                <a:uLnTx/>
                <a:uFillTx/>
                <a:latin typeface="Arial"/>
                <a:cs typeface="Arial"/>
                <a:sym typeface="Arial"/>
              </a:rPr>
              <a:t> de fogón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existentes</a:t>
            </a:r>
            <a:r>
              <a:rPr kumimoji="0" lang="en-US" sz="1600" b="0" i="0" u="none" strike="noStrike" kern="0" cap="none" spc="0" normalizeH="0" baseline="0" noProof="0" dirty="0">
                <a:ln>
                  <a:noFill/>
                </a:ln>
                <a:solidFill>
                  <a:srgbClr val="1B374C"/>
                </a:solidFill>
                <a:effectLst/>
                <a:uLnTx/>
                <a:uFillTx/>
                <a:latin typeface="Arial"/>
                <a:cs typeface="Arial"/>
                <a:sym typeface="Arial"/>
              </a:rPr>
              <a:t> para </a:t>
            </a:r>
            <a:r>
              <a:rPr kumimoji="0" lang="en-US" sz="1600" b="0" i="0" u="none" strike="noStrike" kern="0" cap="none" spc="0" normalizeH="0" baseline="0" noProof="0" dirty="0" err="1">
                <a:ln>
                  <a:noFill/>
                </a:ln>
                <a:solidFill>
                  <a:srgbClr val="1B374C"/>
                </a:solidFill>
                <a:effectLst/>
                <a:uLnTx/>
                <a:uFillTx/>
                <a:latin typeface="Arial"/>
                <a:cs typeface="Arial"/>
                <a:sym typeface="Arial"/>
              </a:rPr>
              <a:t>proteger</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el</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suelo</a:t>
            </a:r>
            <a:r>
              <a:rPr kumimoji="0" lang="en-US" sz="1600" b="0" i="0" u="none" strike="noStrike" kern="0" cap="none" spc="0" normalizeH="0" baseline="0" noProof="0" dirty="0">
                <a:ln>
                  <a:noFill/>
                </a:ln>
                <a:solidFill>
                  <a:srgbClr val="1B374C"/>
                </a:solidFill>
                <a:effectLst/>
                <a:uLnTx/>
                <a:uFillTx/>
                <a:latin typeface="Arial"/>
                <a:cs typeface="Arial"/>
                <a:sym typeface="Arial"/>
              </a:rPr>
              <a:t> del </a:t>
            </a:r>
            <a:r>
              <a:rPr kumimoji="0" lang="en-US" sz="1600" b="0" i="0" u="none" strike="noStrike" kern="0" cap="none" spc="0" normalizeH="0" baseline="0" noProof="0" dirty="0" err="1">
                <a:ln>
                  <a:noFill/>
                </a:ln>
                <a:solidFill>
                  <a:srgbClr val="1B374C"/>
                </a:solidFill>
                <a:effectLst/>
                <a:uLnTx/>
                <a:uFillTx/>
                <a:latin typeface="Arial"/>
                <a:cs typeface="Arial"/>
                <a:sym typeface="Arial"/>
              </a:rPr>
              <a:t>calor</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Mantené</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pequeña</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tu</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fogata</a:t>
            </a:r>
            <a:r>
              <a:rPr kumimoji="0" lang="en-US" sz="1600" b="0" i="0" u="none" strike="noStrike" kern="0" cap="none" spc="0" normalizeH="0" baseline="0" noProof="0" dirty="0">
                <a:ln>
                  <a:noFill/>
                </a:ln>
                <a:solidFill>
                  <a:srgbClr val="1B374C"/>
                </a:solidFill>
                <a:effectLst/>
                <a:uLnTx/>
                <a:uFillTx/>
                <a:latin typeface="Arial"/>
                <a:cs typeface="Arial"/>
                <a:sym typeface="Arial"/>
              </a:rPr>
              <a:t>.</a:t>
            </a:r>
            <a:endParaRPr lang="en-US" dirty="0">
              <a:latin typeface="Arial"/>
              <a:cs typeface="Arial"/>
            </a:endParaRPr>
          </a:p>
          <a:p>
            <a:pPr>
              <a:defRPr/>
            </a:pPr>
            <a:endParaRPr lang="en-US" sz="1600" kern="0" dirty="0">
              <a:solidFill>
                <a:srgbClr val="1B374C"/>
              </a:solidFill>
              <a:latin typeface="Arial"/>
              <a:cs typeface="Arial"/>
              <a:sym typeface="Arial"/>
            </a:endParaRPr>
          </a:p>
          <a:p>
            <a:pPr>
              <a:defRPr/>
            </a:pPr>
            <a:r>
              <a:rPr kumimoji="0" lang="en-US" sz="1600" b="0" i="0" u="none" strike="noStrike" kern="0" cap="none" spc="0" normalizeH="0" baseline="0" noProof="0" dirty="0">
                <a:ln>
                  <a:noFill/>
                </a:ln>
                <a:solidFill>
                  <a:srgbClr val="1B374C"/>
                </a:solidFill>
                <a:effectLst/>
                <a:uLnTx/>
                <a:uFillTx/>
                <a:latin typeface="Arial"/>
                <a:cs typeface="Arial"/>
                <a:sym typeface="Arial"/>
              </a:rPr>
              <a:t>Un fogón no es un </a:t>
            </a:r>
            <a:r>
              <a:rPr kumimoji="0" lang="en-US" sz="1600" b="0" i="0" u="none" strike="noStrike" kern="0" cap="none" spc="0" normalizeH="0" baseline="0" noProof="0" dirty="0" err="1">
                <a:ln>
                  <a:noFill/>
                </a:ln>
                <a:solidFill>
                  <a:srgbClr val="1B374C"/>
                </a:solidFill>
                <a:effectLst/>
                <a:uLnTx/>
                <a:uFillTx/>
                <a:latin typeface="Arial"/>
                <a:cs typeface="Arial"/>
                <a:sym typeface="Arial"/>
              </a:rPr>
              <a:t>recipiente</a:t>
            </a:r>
            <a:r>
              <a:rPr kumimoji="0" lang="en-US" sz="1600" b="0" i="0" u="none" strike="noStrike" kern="0" cap="none" spc="0" normalizeH="0" baseline="0" noProof="0" dirty="0">
                <a:ln>
                  <a:noFill/>
                </a:ln>
                <a:solidFill>
                  <a:srgbClr val="1B374C"/>
                </a:solidFill>
                <a:effectLst/>
                <a:uLnTx/>
                <a:uFillTx/>
                <a:latin typeface="Arial"/>
                <a:cs typeface="Arial"/>
                <a:sym typeface="Arial"/>
              </a:rPr>
              <a:t> de </a:t>
            </a:r>
            <a:r>
              <a:rPr kumimoji="0" lang="en-US" sz="1600" b="0" i="0" u="none" strike="noStrike" kern="0" cap="none" spc="0" normalizeH="0" baseline="0" noProof="0" dirty="0" err="1">
                <a:ln>
                  <a:noFill/>
                </a:ln>
                <a:solidFill>
                  <a:srgbClr val="1B374C"/>
                </a:solidFill>
                <a:effectLst/>
                <a:uLnTx/>
                <a:uFillTx/>
                <a:latin typeface="Arial"/>
                <a:cs typeface="Arial"/>
                <a:sym typeface="Arial"/>
              </a:rPr>
              <a:t>basura</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Llevate</a:t>
            </a:r>
            <a:r>
              <a:rPr kumimoji="0" lang="en-US" sz="1600" b="0" i="0" u="none" strike="noStrike" kern="0" cap="none" spc="0" normalizeH="0" baseline="0" noProof="0" dirty="0">
                <a:ln>
                  <a:noFill/>
                </a:ln>
                <a:solidFill>
                  <a:srgbClr val="1B374C"/>
                </a:solidFill>
                <a:effectLst/>
                <a:uLnTx/>
                <a:uFillTx/>
                <a:latin typeface="Arial"/>
                <a:cs typeface="Arial"/>
                <a:sym typeface="Arial"/>
              </a:rPr>
              <a:t> con </a:t>
            </a:r>
            <a:r>
              <a:rPr kumimoji="0" lang="en-US" sz="1600" b="0" i="0" u="none" strike="noStrike" kern="0" cap="none" spc="0" normalizeH="0" baseline="0" noProof="0" dirty="0" err="1">
                <a:ln>
                  <a:noFill/>
                </a:ln>
                <a:solidFill>
                  <a:srgbClr val="1B374C"/>
                </a:solidFill>
                <a:effectLst/>
                <a:uLnTx/>
                <a:uFillTx/>
                <a:latin typeface="Arial"/>
                <a:cs typeface="Arial"/>
                <a:sym typeface="Arial"/>
              </a:rPr>
              <a:t>vos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toda</a:t>
            </a:r>
            <a:r>
              <a:rPr kumimoji="0" lang="en-US" sz="1600" b="0" i="0" u="none" strike="noStrike" kern="0" cap="none" spc="0" normalizeH="0" baseline="0" noProof="0" dirty="0">
                <a:ln>
                  <a:noFill/>
                </a:ln>
                <a:solidFill>
                  <a:srgbClr val="1B374C"/>
                </a:solidFill>
                <a:effectLst/>
                <a:uLnTx/>
                <a:uFillTx/>
                <a:latin typeface="Arial"/>
                <a:cs typeface="Arial"/>
                <a:sym typeface="Arial"/>
              </a:rPr>
              <a:t> la </a:t>
            </a:r>
            <a:r>
              <a:rPr kumimoji="0" lang="en-US" sz="1600" b="0" i="0" u="none" strike="noStrike" kern="0" cap="none" spc="0" normalizeH="0" baseline="0" noProof="0" dirty="0" err="1">
                <a:ln>
                  <a:noFill/>
                </a:ln>
                <a:solidFill>
                  <a:srgbClr val="1B374C"/>
                </a:solidFill>
                <a:effectLst/>
                <a:uLnTx/>
                <a:uFillTx/>
                <a:latin typeface="Arial"/>
                <a:cs typeface="Arial"/>
                <a:sym typeface="Arial"/>
              </a:rPr>
              <a:t>basura</a:t>
            </a:r>
            <a:r>
              <a:rPr kumimoji="0" lang="en-US" sz="1600" b="0" i="0" u="none" strike="noStrike" kern="0" cap="none" spc="0" normalizeH="0" baseline="0" noProof="0" dirty="0">
                <a:ln>
                  <a:noFill/>
                </a:ln>
                <a:solidFill>
                  <a:srgbClr val="1B374C"/>
                </a:solidFill>
                <a:effectLst/>
                <a:uLnTx/>
                <a:uFillTx/>
                <a:latin typeface="Arial"/>
                <a:cs typeface="Arial"/>
                <a:sym typeface="Arial"/>
              </a:rPr>
              <a:t> y la comida.</a:t>
            </a:r>
            <a:endParaRPr lang="en-US" dirty="0">
              <a:latin typeface="Arial"/>
              <a:cs typeface="Arial"/>
            </a:endParaRPr>
          </a:p>
          <a:p>
            <a:pPr>
              <a:defRPr/>
            </a:pPr>
            <a:endParaRPr lang="en-US" sz="1600" kern="0" dirty="0">
              <a:solidFill>
                <a:srgbClr val="1B374C"/>
              </a:solidFill>
              <a:latin typeface="Arial"/>
              <a:cs typeface="Arial"/>
              <a:sym typeface="Arial"/>
            </a:endParaRPr>
          </a:p>
          <a:p>
            <a:pPr>
              <a:defRPr/>
            </a:pPr>
            <a:r>
              <a:rPr kumimoji="0" lang="en-US" sz="1600" b="0" i="0" u="none" strike="noStrike" kern="0" cap="none" spc="0" normalizeH="0" baseline="0" noProof="0" dirty="0">
                <a:ln>
                  <a:noFill/>
                </a:ln>
                <a:solidFill>
                  <a:srgbClr val="1B374C"/>
                </a:solidFill>
                <a:effectLst/>
                <a:uLnTx/>
                <a:uFillTx/>
                <a:latin typeface="Arial"/>
                <a:cs typeface="Arial"/>
                <a:sym typeface="Arial"/>
              </a:rPr>
              <a:t>La </a:t>
            </a:r>
            <a:r>
              <a:rPr kumimoji="0" lang="en-US" sz="1600" b="0" i="0" u="none" strike="noStrike" kern="0" cap="none" spc="0" normalizeH="0" baseline="0" noProof="0" dirty="0" err="1">
                <a:ln>
                  <a:noFill/>
                </a:ln>
                <a:solidFill>
                  <a:srgbClr val="1B374C"/>
                </a:solidFill>
                <a:effectLst/>
                <a:uLnTx/>
                <a:uFillTx/>
                <a:latin typeface="Arial"/>
                <a:cs typeface="Arial"/>
                <a:sym typeface="Arial"/>
              </a:rPr>
              <a:t>leña</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deberías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comprársela</a:t>
            </a:r>
            <a:r>
              <a:rPr kumimoji="0" lang="en-US" sz="1600" b="0" i="0" u="none" strike="noStrike" kern="0" cap="none" spc="0" normalizeH="0" baseline="0" noProof="0" dirty="0">
                <a:ln>
                  <a:noFill/>
                </a:ln>
                <a:solidFill>
                  <a:srgbClr val="1B374C"/>
                </a:solidFill>
                <a:effectLst/>
                <a:uLnTx/>
                <a:uFillTx/>
                <a:latin typeface="Arial"/>
                <a:cs typeface="Arial"/>
                <a:sym typeface="Arial"/>
              </a:rPr>
              <a:t> a un </a:t>
            </a:r>
            <a:r>
              <a:rPr kumimoji="0" lang="en-US" sz="1600" b="0" i="0" u="none" strike="noStrike" kern="0" cap="none" spc="0" normalizeH="0" baseline="0" noProof="0" dirty="0" err="1">
                <a:ln>
                  <a:noFill/>
                </a:ln>
                <a:solidFill>
                  <a:srgbClr val="1B374C"/>
                </a:solidFill>
                <a:effectLst/>
                <a:uLnTx/>
                <a:uFillTx/>
                <a:latin typeface="Arial"/>
                <a:cs typeface="Arial"/>
                <a:sym typeface="Arial"/>
              </a:rPr>
              <a:t>vendedor</a:t>
            </a:r>
            <a:r>
              <a:rPr kumimoji="0" lang="en-US" sz="1600" b="0" i="0" u="none" strike="noStrike" kern="0" cap="none" spc="0" normalizeH="0" baseline="0" noProof="0" dirty="0">
                <a:ln>
                  <a:noFill/>
                </a:ln>
                <a:solidFill>
                  <a:srgbClr val="1B374C"/>
                </a:solidFill>
                <a:effectLst/>
                <a:uLnTx/>
                <a:uFillTx/>
                <a:latin typeface="Arial"/>
                <a:cs typeface="Arial"/>
                <a:sym typeface="Arial"/>
              </a:rPr>
              <a:t> local o </a:t>
            </a:r>
            <a:r>
              <a:rPr kumimoji="0" lang="en-US" sz="1600" b="0" i="0" u="none" strike="noStrike" kern="0" cap="none" spc="0" normalizeH="0" baseline="0" noProof="0" dirty="0" err="1">
                <a:ln>
                  <a:noFill/>
                </a:ln>
                <a:solidFill>
                  <a:srgbClr val="1B374C"/>
                </a:solidFill>
                <a:effectLst/>
                <a:uLnTx/>
                <a:uFillTx/>
                <a:latin typeface="Arial"/>
                <a:cs typeface="Arial"/>
                <a:sym typeface="Arial"/>
              </a:rPr>
              <a:t>recolectarla</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en</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el</a:t>
            </a:r>
            <a:r>
              <a:rPr kumimoji="0" lang="en-US" sz="1600" b="0" i="0" u="none" strike="noStrike" kern="0" cap="none" spc="0" normalizeH="0" baseline="0" noProof="0" dirty="0">
                <a:ln>
                  <a:noFill/>
                </a:ln>
                <a:solidFill>
                  <a:srgbClr val="1B374C"/>
                </a:solidFill>
                <a:effectLst/>
                <a:uLnTx/>
                <a:uFillTx/>
                <a:latin typeface="Arial"/>
                <a:cs typeface="Arial"/>
                <a:sym typeface="Arial"/>
              </a:rPr>
              <a:t> sitio </a:t>
            </a:r>
            <a:r>
              <a:rPr kumimoji="0" lang="en-US" sz="1600" b="0" i="0" u="none" strike="noStrike" kern="0" cap="none" spc="0" normalizeH="0" baseline="0" noProof="0" dirty="0" err="1">
                <a:ln>
                  <a:noFill/>
                </a:ln>
                <a:solidFill>
                  <a:srgbClr val="1B374C"/>
                </a:solidFill>
                <a:effectLst/>
                <a:uLnTx/>
                <a:uFillTx/>
                <a:latin typeface="Arial"/>
                <a:cs typeface="Arial"/>
                <a:sym typeface="Arial"/>
              </a:rPr>
              <a:t>si</a:t>
            </a:r>
            <a:r>
              <a:rPr kumimoji="0" lang="en-US" sz="1600" b="0" i="0" u="none" strike="noStrike" kern="0" cap="none" spc="0" normalizeH="0" baseline="0" noProof="0" dirty="0">
                <a:ln>
                  <a:noFill/>
                </a:ln>
                <a:solidFill>
                  <a:srgbClr val="1B374C"/>
                </a:solidFill>
                <a:effectLst/>
                <a:uLnTx/>
                <a:uFillTx/>
                <a:latin typeface="Arial"/>
                <a:cs typeface="Arial"/>
                <a:sym typeface="Arial"/>
              </a:rPr>
              <a:t> es que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está</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permitido</a:t>
            </a:r>
            <a:r>
              <a:rPr kumimoji="0" lang="en-US" sz="1600" b="0" i="0" u="none" strike="noStrike" kern="0" cap="none" spc="0" normalizeH="0" baseline="0" noProof="0" dirty="0">
                <a:ln>
                  <a:noFill/>
                </a:ln>
                <a:solidFill>
                  <a:srgbClr val="1B374C"/>
                </a:solidFill>
                <a:effectLst/>
                <a:uLnTx/>
                <a:uFillTx/>
                <a:latin typeface="Arial"/>
                <a:cs typeface="Arial"/>
                <a:sym typeface="Arial"/>
              </a:rPr>
              <a:t>. No </a:t>
            </a:r>
            <a:r>
              <a:rPr kumimoji="0" lang="en-US" sz="1600" b="0" i="0" u="none" strike="noStrike" kern="0" cap="none" spc="0" normalizeH="0" baseline="0" noProof="0" dirty="0" err="1">
                <a:ln>
                  <a:noFill/>
                </a:ln>
                <a:solidFill>
                  <a:srgbClr val="1B374C"/>
                </a:solidFill>
                <a:effectLst/>
                <a:uLnTx/>
                <a:uFillTx/>
                <a:latin typeface="Arial"/>
                <a:cs typeface="Arial"/>
                <a:sym typeface="Arial"/>
              </a:rPr>
              <a:t>lleves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leña</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desde</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tu</a:t>
            </a:r>
            <a:r>
              <a:rPr kumimoji="0" lang="en-US" sz="1600" b="0" i="0" u="none" strike="noStrike" kern="0" cap="none" spc="0" normalizeH="0" baseline="0" noProof="0" dirty="0">
                <a:ln>
                  <a:noFill/>
                </a:ln>
                <a:solidFill>
                  <a:srgbClr val="1B374C"/>
                </a:solidFill>
                <a:effectLst/>
                <a:uLnTx/>
                <a:uFillTx/>
                <a:latin typeface="Arial"/>
                <a:cs typeface="Arial"/>
                <a:sym typeface="Arial"/>
              </a:rPr>
              <a:t> casa –</a:t>
            </a:r>
            <a:r>
              <a:rPr kumimoji="0" lang="en-US" sz="1600" b="0" i="0" u="none" strike="noStrike" kern="0" cap="none" spc="0" normalizeH="0" baseline="0" noProof="0" dirty="0" err="1">
                <a:ln>
                  <a:noFill/>
                </a:ln>
                <a:solidFill>
                  <a:srgbClr val="1B374C"/>
                </a:solidFill>
                <a:effectLst/>
                <a:uLnTx/>
                <a:uFillTx/>
                <a:latin typeface="Arial"/>
                <a:cs typeface="Arial"/>
                <a:sym typeface="Arial"/>
              </a:rPr>
              <a:t>puede</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albergar</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insectos</a:t>
            </a:r>
            <a:r>
              <a:rPr kumimoji="0" lang="en-US" sz="1600" b="0" i="0" u="none" strike="noStrike" kern="0" cap="none" spc="0" normalizeH="0" baseline="0" noProof="0" dirty="0">
                <a:ln>
                  <a:noFill/>
                </a:ln>
                <a:solidFill>
                  <a:srgbClr val="1B374C"/>
                </a:solidFill>
                <a:effectLst/>
                <a:uLnTx/>
                <a:uFillTx/>
                <a:latin typeface="Arial"/>
                <a:cs typeface="Arial"/>
                <a:sym typeface="Arial"/>
              </a:rPr>
              <a:t> y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enfermedades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mortales</a:t>
            </a:r>
            <a:r>
              <a:rPr kumimoji="0" lang="en-US" sz="1600" b="0" i="0" u="none" strike="noStrike" kern="0" cap="none" spc="0" normalizeH="0" baseline="0" noProof="0" dirty="0">
                <a:ln>
                  <a:noFill/>
                </a:ln>
                <a:solidFill>
                  <a:srgbClr val="1B374C"/>
                </a:solidFill>
                <a:effectLst/>
                <a:uLnTx/>
                <a:uFillTx/>
                <a:latin typeface="Arial"/>
                <a:cs typeface="Arial"/>
                <a:sym typeface="Arial"/>
              </a:rPr>
              <a:t> para </a:t>
            </a:r>
            <a:r>
              <a:rPr kumimoji="0" lang="en-US" sz="1600" b="0" i="0" u="none" strike="noStrike" kern="0" cap="none" spc="0" normalizeH="0" baseline="0" noProof="0" dirty="0" err="1">
                <a:ln>
                  <a:noFill/>
                </a:ln>
                <a:solidFill>
                  <a:srgbClr val="1B374C"/>
                </a:solidFill>
                <a:effectLst/>
                <a:uLnTx/>
                <a:uFillTx/>
                <a:latin typeface="Arial"/>
                <a:cs typeface="Arial"/>
                <a:sym typeface="Arial"/>
              </a:rPr>
              <a:t>los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árboles</a:t>
            </a:r>
            <a:r>
              <a:rPr kumimoji="0" lang="en-US" sz="1600" b="0" i="0" u="none" strike="noStrike" kern="0" cap="none" spc="0" normalizeH="0" baseline="0" noProof="0" dirty="0">
                <a:ln>
                  <a:noFill/>
                </a:ln>
                <a:solidFill>
                  <a:srgbClr val="1B374C"/>
                </a:solidFill>
                <a:effectLst/>
                <a:uLnTx/>
                <a:uFillTx/>
                <a:latin typeface="Arial"/>
                <a:cs typeface="Arial"/>
                <a:sym typeface="Arial"/>
              </a:rPr>
              <a:t>. Muchos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estados</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regulan</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el</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movimiento</a:t>
            </a:r>
            <a:r>
              <a:rPr kumimoji="0" lang="en-US" sz="1600" b="0" i="0" u="none" strike="noStrike" kern="0" cap="none" spc="0" normalizeH="0" baseline="0" noProof="0" dirty="0">
                <a:ln>
                  <a:noFill/>
                </a:ln>
                <a:solidFill>
                  <a:srgbClr val="1B374C"/>
                </a:solidFill>
                <a:effectLst/>
                <a:uLnTx/>
                <a:uFillTx/>
                <a:latin typeface="Arial"/>
                <a:cs typeface="Arial"/>
                <a:sym typeface="Arial"/>
              </a:rPr>
              <a:t> de </a:t>
            </a:r>
            <a:r>
              <a:rPr kumimoji="0" lang="en-US" sz="1600" b="0" i="0" u="none" strike="noStrike" kern="0" cap="none" spc="0" normalizeH="0" baseline="0" noProof="0" dirty="0" err="1">
                <a:ln>
                  <a:noFill/>
                </a:ln>
                <a:solidFill>
                  <a:srgbClr val="1B374C"/>
                </a:solidFill>
                <a:effectLst/>
                <a:uLnTx/>
                <a:uFillTx/>
                <a:latin typeface="Arial"/>
                <a:cs typeface="Arial"/>
                <a:sym typeface="Arial"/>
              </a:rPr>
              <a:t>leña</a:t>
            </a:r>
            <a:r>
              <a:rPr kumimoji="0" lang="en-US" sz="1600" b="0" i="0" u="none" strike="noStrike" kern="0" cap="none" spc="0" normalizeH="0" baseline="0" noProof="0" dirty="0">
                <a:ln>
                  <a:noFill/>
                </a:ln>
                <a:solidFill>
                  <a:srgbClr val="1B374C"/>
                </a:solidFill>
                <a:effectLst/>
                <a:uLnTx/>
                <a:uFillTx/>
                <a:latin typeface="Arial"/>
                <a:cs typeface="Arial"/>
                <a:sym typeface="Arial"/>
              </a:rPr>
              <a:t> no </a:t>
            </a:r>
            <a:r>
              <a:rPr kumimoji="0" lang="en-US" sz="1600" b="0" i="0" u="none" strike="noStrike" kern="0" cap="none" spc="0" normalizeH="0" baseline="0" noProof="0" dirty="0" err="1">
                <a:ln>
                  <a:noFill/>
                </a:ln>
                <a:solidFill>
                  <a:srgbClr val="1B374C"/>
                </a:solidFill>
                <a:effectLst/>
                <a:uLnTx/>
                <a:uFillTx/>
                <a:latin typeface="Arial"/>
                <a:cs typeface="Arial"/>
                <a:sym typeface="Arial"/>
              </a:rPr>
              <a:t>tratada</a:t>
            </a:r>
            <a:r>
              <a:rPr kumimoji="0" lang="en-US" sz="1600" b="0" i="0" u="none" strike="noStrike" kern="0" cap="none" spc="0" normalizeH="0" baseline="0" noProof="0" dirty="0">
                <a:ln>
                  <a:noFill/>
                </a:ln>
                <a:solidFill>
                  <a:srgbClr val="1B374C"/>
                </a:solidFill>
                <a:effectLst/>
                <a:uLnTx/>
                <a:uFillTx/>
                <a:latin typeface="Arial"/>
                <a:cs typeface="Arial"/>
                <a:sym typeface="Arial"/>
              </a:rPr>
              <a:t>. Antes de </a:t>
            </a:r>
            <a:r>
              <a:rPr kumimoji="0" lang="en-US" sz="1600" b="0" i="0" u="none" strike="noStrike" kern="0" cap="none" spc="0" normalizeH="0" baseline="0" noProof="0" dirty="0" err="1">
                <a:ln>
                  <a:noFill/>
                </a:ln>
                <a:solidFill>
                  <a:srgbClr val="1B374C"/>
                </a:solidFill>
                <a:effectLst/>
                <a:uLnTx/>
                <a:uFillTx/>
                <a:latin typeface="Arial"/>
                <a:cs typeface="Arial"/>
                <a:sym typeface="Arial"/>
              </a:rPr>
              <a:t>recolectar</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leña</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en</a:t>
            </a:r>
            <a:r>
              <a:rPr kumimoji="0" lang="en-US" sz="1600" b="0" i="0" u="none" strike="noStrike" kern="0" cap="none" spc="0" normalizeH="0" baseline="0" noProof="0" dirty="0">
                <a:ln>
                  <a:noFill/>
                </a:ln>
                <a:solidFill>
                  <a:srgbClr val="1B374C"/>
                </a:solidFill>
                <a:effectLst/>
                <a:uLnTx/>
                <a:uFillTx/>
                <a:latin typeface="Arial"/>
                <a:cs typeface="Arial"/>
                <a:sym typeface="Arial"/>
              </a:rPr>
              <a:t> </a:t>
            </a:r>
            <a:r>
              <a:rPr kumimoji="0" lang="en-US" sz="1600" b="0" i="0" u="none" strike="noStrike" kern="0" cap="none" spc="0" normalizeH="0" baseline="0" noProof="0" dirty="0" err="1">
                <a:ln>
                  <a:noFill/>
                </a:ln>
                <a:solidFill>
                  <a:srgbClr val="1B374C"/>
                </a:solidFill>
                <a:effectLst/>
                <a:uLnTx/>
                <a:uFillTx/>
                <a:latin typeface="Arial"/>
                <a:cs typeface="Arial"/>
                <a:sym typeface="Arial"/>
              </a:rPr>
              <a:t>el</a:t>
            </a:r>
            <a:r>
              <a:rPr kumimoji="0" lang="en-US" sz="1600" b="0" i="0" u="none" strike="noStrike" kern="0" cap="none" spc="0" normalizeH="0" baseline="0" noProof="0" dirty="0">
                <a:ln>
                  <a:noFill/>
                </a:ln>
                <a:solidFill>
                  <a:srgbClr val="1B374C"/>
                </a:solidFill>
                <a:effectLst/>
                <a:uLnTx/>
                <a:uFillTx/>
                <a:latin typeface="Arial"/>
                <a:cs typeface="Arial"/>
                <a:sym typeface="Arial"/>
              </a:rPr>
              <a:t> sitio, </a:t>
            </a:r>
            <a:r>
              <a:rPr kumimoji="0" lang="en-US" sz="1600" b="0" i="0" u="none" strike="noStrike" kern="0" cap="none" spc="0" normalizeH="0" baseline="0" noProof="0" dirty="0" err="1">
                <a:ln>
                  <a:noFill/>
                </a:ln>
                <a:solidFill>
                  <a:srgbClr val="1B374C"/>
                </a:solidFill>
                <a:effectLst/>
                <a:uLnTx/>
                <a:uFillTx/>
                <a:latin typeface="Arial"/>
                <a:cs typeface="Arial"/>
                <a:sym typeface="Arial"/>
              </a:rPr>
              <a:t>chequeá</a:t>
            </a:r>
            <a:r>
              <a:rPr kumimoji="0" lang="en-US" sz="1600" b="0" i="0" u="none" strike="noStrike" kern="0" cap="none" spc="0" normalizeH="0" baseline="0" noProof="0" dirty="0">
                <a:ln>
                  <a:noFill/>
                </a:ln>
                <a:solidFill>
                  <a:srgbClr val="1B374C"/>
                </a:solidFill>
                <a:effectLst/>
                <a:uLnTx/>
                <a:uFillTx/>
                <a:latin typeface="Arial"/>
                <a:cs typeface="Arial"/>
                <a:sym typeface="Arial"/>
              </a:rPr>
              <a:t> las </a:t>
            </a:r>
            <a:r>
              <a:rPr kumimoji="0" lang="en-US" sz="1600" b="0" i="0" u="none" strike="noStrike" kern="0" cap="none" spc="0" normalizeH="0" baseline="0" noProof="0" dirty="0" err="1">
                <a:ln>
                  <a:noFill/>
                </a:ln>
                <a:solidFill>
                  <a:srgbClr val="1B374C"/>
                </a:solidFill>
                <a:effectLst/>
                <a:uLnTx/>
                <a:uFillTx/>
                <a:latin typeface="Arial"/>
                <a:cs typeface="Arial"/>
                <a:sym typeface="Arial"/>
              </a:rPr>
              <a:t>regulaciones</a:t>
            </a:r>
            <a:r>
              <a:rPr kumimoji="0" lang="en-US" sz="1600" b="0" i="0" u="none" strike="noStrike" kern="0" cap="none" spc="0" normalizeH="0" baseline="0" noProof="0" dirty="0">
                <a:ln>
                  <a:noFill/>
                </a:ln>
                <a:solidFill>
                  <a:srgbClr val="1B374C"/>
                </a:solidFill>
                <a:effectLst/>
                <a:uLnTx/>
                <a:uFillTx/>
                <a:latin typeface="Arial"/>
                <a:cs typeface="Arial"/>
                <a:sym typeface="Arial"/>
              </a:rPr>
              <a:t> locales.</a:t>
            </a:r>
            <a:endParaRPr lang="en-US" dirty="0">
              <a:latin typeface="Arial"/>
              <a:cs typeface="Arial"/>
            </a:endParaRPr>
          </a:p>
          <a:p>
            <a:pPr>
              <a:defRPr/>
            </a:pPr>
            <a:endParaRPr lang="en-US" sz="1600" kern="0" dirty="0">
              <a:solidFill>
                <a:srgbClr val="1B374C"/>
              </a:solidFill>
              <a:latin typeface="Arial"/>
              <a:cs typeface="Arial"/>
              <a:sym typeface="Arial"/>
            </a:endParaRPr>
          </a:p>
          <a:p>
            <a:pPr>
              <a:defRPr/>
            </a:pPr>
            <a:r>
              <a:rPr lang="en-US" sz="1600" kern="0" dirty="0" err="1">
                <a:solidFill>
                  <a:srgbClr val="1B374C"/>
                </a:solidFill>
                <a:latin typeface="Arial"/>
                <a:cs typeface="Arial"/>
                <a:sym typeface="Arial"/>
              </a:rPr>
              <a:t>Quemá</a:t>
            </a:r>
            <a:r>
              <a:rPr lang="en-US" sz="1600" kern="0" dirty="0">
                <a:solidFill>
                  <a:srgbClr val="1B374C"/>
                </a:solidFill>
                <a:latin typeface="Arial"/>
                <a:cs typeface="Arial"/>
                <a:sym typeface="Arial"/>
              </a:rPr>
              <a:t> </a:t>
            </a:r>
            <a:r>
              <a:rPr lang="en-US" sz="1600" kern="0" dirty="0" err="1">
                <a:solidFill>
                  <a:srgbClr val="1B374C"/>
                </a:solidFill>
                <a:latin typeface="Arial"/>
                <a:cs typeface="Arial"/>
                <a:sym typeface="Arial"/>
              </a:rPr>
              <a:t>toda</a:t>
            </a:r>
            <a:r>
              <a:rPr lang="en-US" sz="1600" kern="0" dirty="0">
                <a:solidFill>
                  <a:srgbClr val="1B374C"/>
                </a:solidFill>
                <a:latin typeface="Arial"/>
                <a:cs typeface="Arial"/>
                <a:sym typeface="Arial"/>
              </a:rPr>
              <a:t> la </a:t>
            </a:r>
            <a:r>
              <a:rPr lang="en-US" sz="1600" kern="0" dirty="0" err="1">
                <a:solidFill>
                  <a:srgbClr val="1B374C"/>
                </a:solidFill>
                <a:latin typeface="Arial"/>
                <a:cs typeface="Arial"/>
                <a:sym typeface="Arial"/>
              </a:rPr>
              <a:t>madera</a:t>
            </a:r>
            <a:r>
              <a:rPr lang="en-US" sz="1600" kern="0" dirty="0">
                <a:solidFill>
                  <a:srgbClr val="1B374C"/>
                </a:solidFill>
                <a:latin typeface="Arial"/>
                <a:cs typeface="Arial"/>
                <a:sym typeface="Arial"/>
              </a:rPr>
              <a:t> hasta </a:t>
            </a:r>
            <a:r>
              <a:rPr lang="en-US" sz="1600" kern="0" dirty="0" err="1">
                <a:solidFill>
                  <a:srgbClr val="1B374C"/>
                </a:solidFill>
                <a:latin typeface="Arial"/>
                <a:cs typeface="Arial"/>
                <a:sym typeface="Arial"/>
              </a:rPr>
              <a:t>cenizas</a:t>
            </a:r>
            <a:r>
              <a:rPr lang="en-US" sz="1600" kern="0" dirty="0">
                <a:solidFill>
                  <a:srgbClr val="1B374C"/>
                </a:solidFill>
                <a:latin typeface="Arial"/>
                <a:cs typeface="Arial"/>
                <a:sym typeface="Arial"/>
              </a:rPr>
              <a:t> y </a:t>
            </a:r>
            <a:r>
              <a:rPr lang="en-US" sz="1600" kern="0" dirty="0" err="1">
                <a:solidFill>
                  <a:srgbClr val="1B374C"/>
                </a:solidFill>
                <a:latin typeface="Arial"/>
                <a:cs typeface="Arial"/>
                <a:sym typeface="Arial"/>
              </a:rPr>
              <a:t>asegurate</a:t>
            </a:r>
            <a:r>
              <a:rPr lang="en-US" sz="1600" kern="0" dirty="0">
                <a:solidFill>
                  <a:srgbClr val="1B374C"/>
                </a:solidFill>
                <a:latin typeface="Arial"/>
                <a:cs typeface="Arial"/>
                <a:sym typeface="Arial"/>
              </a:rPr>
              <a:t> de que la </a:t>
            </a:r>
            <a:r>
              <a:rPr lang="en-US" sz="1600" kern="0" dirty="0" err="1">
                <a:solidFill>
                  <a:srgbClr val="1B374C"/>
                </a:solidFill>
                <a:latin typeface="Arial"/>
                <a:cs typeface="Arial"/>
                <a:sym typeface="Arial"/>
              </a:rPr>
              <a:t>fogata</a:t>
            </a:r>
            <a:r>
              <a:rPr lang="en-US" sz="1600" kern="0" dirty="0">
                <a:solidFill>
                  <a:srgbClr val="1B374C"/>
                </a:solidFill>
                <a:latin typeface="Arial"/>
                <a:cs typeface="Arial"/>
                <a:sym typeface="Arial"/>
              </a:rPr>
              <a:t> </a:t>
            </a:r>
            <a:r>
              <a:rPr lang="en-US" sz="1600" kern="0" dirty="0" err="1">
                <a:solidFill>
                  <a:srgbClr val="1B374C"/>
                </a:solidFill>
                <a:latin typeface="Arial"/>
                <a:cs typeface="Arial"/>
                <a:sym typeface="Arial"/>
              </a:rPr>
              <a:t>esté</a:t>
            </a:r>
            <a:r>
              <a:rPr lang="en-US" sz="1600" kern="0" dirty="0">
                <a:solidFill>
                  <a:srgbClr val="1B374C"/>
                </a:solidFill>
                <a:latin typeface="Arial"/>
                <a:cs typeface="Arial"/>
                <a:sym typeface="Arial"/>
              </a:rPr>
              <a:t> </a:t>
            </a:r>
            <a:r>
              <a:rPr lang="en-US" sz="1600" kern="0" dirty="0" err="1">
                <a:solidFill>
                  <a:srgbClr val="1B374C"/>
                </a:solidFill>
                <a:latin typeface="Arial"/>
                <a:cs typeface="Arial"/>
                <a:sym typeface="Arial"/>
              </a:rPr>
              <a:t>completamente</a:t>
            </a:r>
            <a:r>
              <a:rPr lang="en-US" sz="1600" kern="0" dirty="0">
                <a:solidFill>
                  <a:srgbClr val="1B374C"/>
                </a:solidFill>
                <a:latin typeface="Arial"/>
                <a:cs typeface="Arial"/>
                <a:sym typeface="Arial"/>
              </a:rPr>
              <a:t> </a:t>
            </a:r>
            <a:r>
              <a:rPr lang="en-US" sz="1600" kern="0" dirty="0" err="1">
                <a:solidFill>
                  <a:srgbClr val="1B374C"/>
                </a:solidFill>
                <a:latin typeface="Arial"/>
                <a:cs typeface="Arial"/>
                <a:sym typeface="Arial"/>
              </a:rPr>
              <a:t>fría</a:t>
            </a:r>
            <a:r>
              <a:rPr lang="en-US" sz="1600" kern="0" dirty="0">
                <a:solidFill>
                  <a:srgbClr val="1B374C"/>
                </a:solidFill>
                <a:latin typeface="Arial"/>
                <a:cs typeface="Arial"/>
                <a:sym typeface="Arial"/>
              </a:rPr>
              <a:t> antes de </a:t>
            </a:r>
            <a:r>
              <a:rPr lang="en-US" sz="1600" kern="0" dirty="0" err="1">
                <a:solidFill>
                  <a:srgbClr val="1B374C"/>
                </a:solidFill>
                <a:latin typeface="Arial"/>
                <a:cs typeface="Arial"/>
                <a:sym typeface="Arial"/>
              </a:rPr>
              <a:t>irte</a:t>
            </a:r>
            <a:r>
              <a:rPr lang="en-US" sz="1600" kern="0" dirty="0">
                <a:solidFill>
                  <a:srgbClr val="1B374C"/>
                </a:solidFill>
                <a:latin typeface="Arial"/>
                <a:cs typeface="Arial"/>
                <a:sym typeface="Arial"/>
              </a:rPr>
              <a:t>.</a:t>
            </a:r>
            <a:endParaRPr lang="en-US" dirty="0"/>
          </a:p>
        </p:txBody>
      </p:sp>
      <p:pic>
        <p:nvPicPr>
          <p:cNvPr id="19" name="Picture Placeholder 9">
            <a:extLst>
              <a:ext uri="{FF2B5EF4-FFF2-40B4-BE49-F238E27FC236}">
                <a16:creationId xmlns:a16="http://schemas.microsoft.com/office/drawing/2014/main" id="{42DA068E-DA1F-1CB0-3D93-8F95A10A9BC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0852" r="24121"/>
          <a:stretch/>
        </p:blipFill>
        <p:spPr>
          <a:xfrm>
            <a:off x="-185738" y="-113221"/>
            <a:ext cx="4088186" cy="6150204"/>
          </a:xfrm>
          <a:prstGeom prst="rect">
            <a:avLst/>
          </a:prstGeom>
        </p:spPr>
      </p:pic>
      <p:cxnSp>
        <p:nvCxnSpPr>
          <p:cNvPr id="3" name="Straight Connector 2">
            <a:extLst>
              <a:ext uri="{FF2B5EF4-FFF2-40B4-BE49-F238E27FC236}">
                <a16:creationId xmlns:a16="http://schemas.microsoft.com/office/drawing/2014/main" id="{7F2EA0B9-BFC4-45E0-5339-54672A581DAF}"/>
              </a:ext>
            </a:extLst>
          </p:cNvPr>
          <p:cNvCxnSpPr>
            <a:cxnSpLocks/>
          </p:cNvCxnSpPr>
          <p:nvPr/>
        </p:nvCxnSpPr>
        <p:spPr>
          <a:xfrm>
            <a:off x="4517233" y="1271543"/>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713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sp>
        <p:nvSpPr>
          <p:cNvPr id="16" name="TextBox 15">
            <a:extLst>
              <a:ext uri="{FF2B5EF4-FFF2-40B4-BE49-F238E27FC236}">
                <a16:creationId xmlns:a16="http://schemas.microsoft.com/office/drawing/2014/main" id="{565B2137-B2C4-AB43-5D80-37657654B499}"/>
              </a:ext>
            </a:extLst>
          </p:cNvPr>
          <p:cNvSpPr txBox="1"/>
          <p:nvPr/>
        </p:nvSpPr>
        <p:spPr>
          <a:xfrm>
            <a:off x="5426989" y="536372"/>
            <a:ext cx="419943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dirty="0">
                <a:ln>
                  <a:noFill/>
                </a:ln>
                <a:solidFill>
                  <a:srgbClr val="0D2F4D"/>
                </a:solidFill>
                <a:effectLst/>
                <a:uLnTx/>
                <a:uFillTx/>
                <a:latin typeface="Arial Black" panose="020B0604020202020204" pitchFamily="34" charset="0"/>
                <a:ea typeface="+mn-ea"/>
                <a:cs typeface="Arial Black" panose="020B0604020202020204" pitchFamily="34" charset="0"/>
              </a:rPr>
              <a:t>RESPETÁ A LA FAUNA SILVESTRE</a:t>
            </a:r>
          </a:p>
        </p:txBody>
      </p:sp>
      <p:pic>
        <p:nvPicPr>
          <p:cNvPr id="17" name="Picture 16">
            <a:extLst>
              <a:ext uri="{FF2B5EF4-FFF2-40B4-BE49-F238E27FC236}">
                <a16:creationId xmlns:a16="http://schemas.microsoft.com/office/drawing/2014/main" id="{8DC64D73-436D-2247-ACD6-919E50C1CA9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07735" y="320273"/>
            <a:ext cx="909756" cy="909756"/>
          </a:xfrm>
          <a:prstGeom prst="rect">
            <a:avLst/>
          </a:prstGeom>
        </p:spPr>
      </p:pic>
      <p:sp>
        <p:nvSpPr>
          <p:cNvPr id="18" name="Google Shape;331;p43">
            <a:extLst>
              <a:ext uri="{FF2B5EF4-FFF2-40B4-BE49-F238E27FC236}">
                <a16:creationId xmlns:a16="http://schemas.microsoft.com/office/drawing/2014/main" id="{B06AEEFA-4315-D254-CA78-158827EA1E0F}"/>
              </a:ext>
            </a:extLst>
          </p:cNvPr>
          <p:cNvSpPr txBox="1"/>
          <p:nvPr/>
        </p:nvSpPr>
        <p:spPr>
          <a:xfrm>
            <a:off x="4533492" y="1625350"/>
            <a:ext cx="7327950" cy="4185721"/>
          </a:xfrm>
          <a:prstGeom prst="rect">
            <a:avLst/>
          </a:prstGeom>
          <a:noFill/>
          <a:ln>
            <a:noFill/>
          </a:ln>
        </p:spPr>
        <p:txBody>
          <a:bodyPr spcFirstLastPara="1" wrap="square" lIns="91425" tIns="45700" rIns="91425" bIns="45700" anchor="t" anchorCtr="0">
            <a:spAutoFit/>
          </a:bodyPr>
          <a:lstStyle/>
          <a:p>
            <a:pPr>
              <a:defRPr/>
            </a:pPr>
            <a:r>
              <a:rPr lang="en-US" sz="1900" kern="0" dirty="0" err="1">
                <a:solidFill>
                  <a:srgbClr val="1B374C"/>
                </a:solidFill>
                <a:latin typeface="Arial"/>
                <a:cs typeface="Arial"/>
                <a:sym typeface="Arial"/>
              </a:rPr>
              <a:t>Observá</a:t>
            </a:r>
            <a:r>
              <a:rPr lang="en-US" sz="1900" kern="0" dirty="0">
                <a:solidFill>
                  <a:srgbClr val="1B374C"/>
                </a:solidFill>
                <a:latin typeface="Arial"/>
                <a:cs typeface="Arial"/>
                <a:sym typeface="Arial"/>
              </a:rPr>
              <a:t> a la fauna </a:t>
            </a:r>
            <a:r>
              <a:rPr lang="en-US" sz="1900" kern="0" dirty="0" err="1">
                <a:solidFill>
                  <a:srgbClr val="1B374C"/>
                </a:solidFill>
                <a:latin typeface="Arial"/>
                <a:cs typeface="Arial"/>
                <a:sym typeface="Arial"/>
              </a:rPr>
              <a:t>desde</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una</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distancia</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segura</a:t>
            </a:r>
            <a:r>
              <a:rPr lang="en-US" sz="1900" kern="0" dirty="0">
                <a:solidFill>
                  <a:srgbClr val="1B374C"/>
                </a:solidFill>
                <a:latin typeface="Arial"/>
                <a:cs typeface="Arial"/>
                <a:sym typeface="Arial"/>
              </a:rPr>
              <a:t> y </a:t>
            </a:r>
            <a:r>
              <a:rPr lang="en-US" sz="1900" kern="0" dirty="0" err="1">
                <a:solidFill>
                  <a:srgbClr val="1B374C"/>
                </a:solidFill>
                <a:latin typeface="Arial"/>
                <a:cs typeface="Arial"/>
                <a:sym typeface="Arial"/>
              </a:rPr>
              <a:t>nunca</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te</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acerques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alimentes</a:t>
            </a:r>
            <a:r>
              <a:rPr lang="en-US" sz="1900" kern="0" dirty="0">
                <a:solidFill>
                  <a:srgbClr val="1B374C"/>
                </a:solidFill>
                <a:latin typeface="Arial"/>
                <a:cs typeface="Arial"/>
                <a:sym typeface="Arial"/>
              </a:rPr>
              <a:t> o </a:t>
            </a:r>
            <a:r>
              <a:rPr lang="en-US" sz="1900" kern="0" dirty="0" err="1">
                <a:solidFill>
                  <a:srgbClr val="1B374C"/>
                </a:solidFill>
                <a:latin typeface="Arial"/>
                <a:cs typeface="Arial"/>
                <a:sym typeface="Arial"/>
              </a:rPr>
              <a:t>sigas</a:t>
            </a:r>
            <a:r>
              <a:rPr lang="en-US" sz="1900" kern="0" dirty="0">
                <a:solidFill>
                  <a:srgbClr val="1B374C"/>
                </a:solidFill>
                <a:latin typeface="Arial"/>
                <a:cs typeface="Arial"/>
                <a:sym typeface="Arial"/>
              </a:rPr>
              <a:t> a </a:t>
            </a:r>
            <a:r>
              <a:rPr lang="en-US" sz="1900" kern="0" dirty="0" err="1">
                <a:solidFill>
                  <a:srgbClr val="1B374C"/>
                </a:solidFill>
                <a:latin typeface="Arial"/>
                <a:cs typeface="Arial"/>
                <a:sym typeface="Arial"/>
              </a:rPr>
              <a:t>los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animales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silvestres</a:t>
            </a:r>
            <a:r>
              <a:rPr lang="en-US" sz="1900" kern="0" dirty="0">
                <a:solidFill>
                  <a:srgbClr val="1B374C"/>
                </a:solidFill>
                <a:latin typeface="Arial"/>
                <a:cs typeface="Arial"/>
                <a:sym typeface="Arial"/>
              </a:rPr>
              <a:t>. Si no </a:t>
            </a:r>
            <a:r>
              <a:rPr lang="en-US" sz="1900" kern="0" dirty="0" err="1">
                <a:solidFill>
                  <a:srgbClr val="1B374C"/>
                </a:solidFill>
                <a:latin typeface="Arial"/>
                <a:cs typeface="Arial"/>
                <a:sym typeface="Arial"/>
              </a:rPr>
              <a:t>estás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seguro</a:t>
            </a:r>
            <a:r>
              <a:rPr lang="en-US" sz="1900" kern="0" dirty="0">
                <a:solidFill>
                  <a:srgbClr val="1B374C"/>
                </a:solidFill>
                <a:latin typeface="Arial"/>
                <a:cs typeface="Arial"/>
                <a:sym typeface="Arial"/>
              </a:rPr>
              <a:t> de </a:t>
            </a:r>
            <a:r>
              <a:rPr lang="en-US" sz="1900" kern="0" dirty="0" err="1">
                <a:solidFill>
                  <a:srgbClr val="1B374C"/>
                </a:solidFill>
                <a:latin typeface="Arial"/>
                <a:cs typeface="Arial"/>
                <a:sym typeface="Arial"/>
              </a:rPr>
              <a:t>si</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estás</a:t>
            </a:r>
            <a:r>
              <a:rPr lang="en-US" sz="1900" kern="0" dirty="0">
                <a:solidFill>
                  <a:srgbClr val="1B374C"/>
                </a:solidFill>
                <a:latin typeface="Arial"/>
                <a:cs typeface="Arial"/>
                <a:sym typeface="Arial"/>
              </a:rPr>
              <a:t> lo </a:t>
            </a:r>
            <a:r>
              <a:rPr lang="en-US" sz="1900" kern="0" dirty="0" err="1">
                <a:solidFill>
                  <a:srgbClr val="1B374C"/>
                </a:solidFill>
                <a:latin typeface="Arial"/>
                <a:cs typeface="Arial"/>
                <a:sym typeface="Arial"/>
              </a:rPr>
              <a:t>suficientemente</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lejos</a:t>
            </a:r>
            <a:r>
              <a:rPr lang="en-US" sz="1900" kern="0" dirty="0">
                <a:solidFill>
                  <a:srgbClr val="1B374C"/>
                </a:solidFill>
                <a:latin typeface="Arial"/>
                <a:cs typeface="Arial"/>
                <a:sym typeface="Arial"/>
              </a:rPr>
              <a:t>, es probable que </a:t>
            </a:r>
            <a:r>
              <a:rPr lang="en-US" sz="1900" kern="0" dirty="0" err="1">
                <a:solidFill>
                  <a:srgbClr val="1B374C"/>
                </a:solidFill>
                <a:latin typeface="Arial"/>
                <a:cs typeface="Arial"/>
                <a:sym typeface="Arial"/>
              </a:rPr>
              <a:t>estés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demasiado</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cerca</a:t>
            </a:r>
            <a:r>
              <a:rPr lang="en-US" sz="1900" kern="0" dirty="0">
                <a:solidFill>
                  <a:srgbClr val="1B374C"/>
                </a:solidFill>
                <a:latin typeface="Arial"/>
                <a:cs typeface="Arial"/>
                <a:sym typeface="Arial"/>
              </a:rPr>
              <a:t>.</a:t>
            </a:r>
            <a:endParaRPr lang="en-US" sz="1900" dirty="0"/>
          </a:p>
          <a:p>
            <a:pPr>
              <a:defRPr/>
            </a:pPr>
            <a:endParaRPr lang="en-US" sz="1900" kern="0" dirty="0">
              <a:solidFill>
                <a:srgbClr val="1B374C"/>
              </a:solidFill>
              <a:latin typeface="Arial"/>
              <a:cs typeface="Arial"/>
              <a:sym typeface="Arial"/>
            </a:endParaRPr>
          </a:p>
          <a:p>
            <a:pPr>
              <a:defRPr/>
            </a:pPr>
            <a:r>
              <a:rPr lang="en-US" sz="1900" kern="0" dirty="0">
                <a:solidFill>
                  <a:srgbClr val="1B374C"/>
                </a:solidFill>
                <a:latin typeface="Arial"/>
                <a:cs typeface="Arial"/>
                <a:sym typeface="Arial"/>
              </a:rPr>
              <a:t>La comida </a:t>
            </a:r>
            <a:r>
              <a:rPr lang="en-US" sz="1900" kern="0" dirty="0" err="1">
                <a:solidFill>
                  <a:srgbClr val="1B374C"/>
                </a:solidFill>
                <a:latin typeface="Arial"/>
                <a:cs typeface="Arial"/>
                <a:sym typeface="Arial"/>
              </a:rPr>
              <a:t>humana</a:t>
            </a:r>
            <a:r>
              <a:rPr lang="en-US" sz="1900" kern="0" dirty="0">
                <a:solidFill>
                  <a:srgbClr val="1B374C"/>
                </a:solidFill>
                <a:latin typeface="Arial"/>
                <a:cs typeface="Arial"/>
                <a:sym typeface="Arial"/>
              </a:rPr>
              <a:t> no es </a:t>
            </a:r>
            <a:r>
              <a:rPr lang="en-US" sz="1900" kern="0" dirty="0" err="1">
                <a:solidFill>
                  <a:srgbClr val="1B374C"/>
                </a:solidFill>
                <a:latin typeface="Arial"/>
                <a:cs typeface="Arial"/>
                <a:sym typeface="Arial"/>
              </a:rPr>
              <a:t>saludable</a:t>
            </a:r>
            <a:r>
              <a:rPr lang="en-US" sz="1900" kern="0" dirty="0">
                <a:solidFill>
                  <a:srgbClr val="1B374C"/>
                </a:solidFill>
                <a:latin typeface="Arial"/>
                <a:cs typeface="Arial"/>
                <a:sym typeface="Arial"/>
              </a:rPr>
              <a:t> para </a:t>
            </a:r>
            <a:r>
              <a:rPr lang="en-US" sz="1900" kern="0" dirty="0" err="1">
                <a:solidFill>
                  <a:srgbClr val="1B374C"/>
                </a:solidFill>
                <a:latin typeface="Arial"/>
                <a:cs typeface="Arial"/>
                <a:sym typeface="Arial"/>
              </a:rPr>
              <a:t>toda</a:t>
            </a:r>
            <a:r>
              <a:rPr lang="en-US" sz="1900" kern="0" dirty="0">
                <a:solidFill>
                  <a:srgbClr val="1B374C"/>
                </a:solidFill>
                <a:latin typeface="Arial"/>
                <a:cs typeface="Arial"/>
                <a:sym typeface="Arial"/>
              </a:rPr>
              <a:t> la fauna, y </a:t>
            </a:r>
            <a:r>
              <a:rPr lang="en-US" sz="1900" kern="0" dirty="0" err="1">
                <a:solidFill>
                  <a:srgbClr val="1B374C"/>
                </a:solidFill>
                <a:latin typeface="Arial"/>
                <a:cs typeface="Arial"/>
                <a:sym typeface="Arial"/>
              </a:rPr>
              <a:t>alimentar</a:t>
            </a:r>
            <a:r>
              <a:rPr lang="en-US" sz="1900" kern="0" dirty="0">
                <a:solidFill>
                  <a:srgbClr val="1B374C"/>
                </a:solidFill>
                <a:latin typeface="Arial"/>
                <a:cs typeface="Arial"/>
                <a:sym typeface="Arial"/>
              </a:rPr>
              <a:t> a la fauna </a:t>
            </a:r>
            <a:r>
              <a:rPr lang="en-US" sz="1900" kern="0" dirty="0" err="1">
                <a:solidFill>
                  <a:srgbClr val="1B374C"/>
                </a:solidFill>
                <a:latin typeface="Arial"/>
                <a:cs typeface="Arial"/>
                <a:sym typeface="Arial"/>
              </a:rPr>
              <a:t>dá</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comienzo</a:t>
            </a:r>
            <a:r>
              <a:rPr lang="en-US" sz="1900" kern="0" dirty="0">
                <a:solidFill>
                  <a:srgbClr val="1B374C"/>
                </a:solidFill>
                <a:latin typeface="Arial"/>
                <a:cs typeface="Arial"/>
                <a:sym typeface="Arial"/>
              </a:rPr>
              <a:t> a </a:t>
            </a:r>
            <a:r>
              <a:rPr lang="en-US" sz="1900" kern="0" dirty="0" err="1">
                <a:solidFill>
                  <a:srgbClr val="1B374C"/>
                </a:solidFill>
                <a:latin typeface="Arial"/>
                <a:cs typeface="Arial"/>
                <a:sym typeface="Arial"/>
              </a:rPr>
              <a:t>malos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hábitos</a:t>
            </a:r>
            <a:r>
              <a:rPr lang="en-US" sz="1900" kern="0" dirty="0">
                <a:solidFill>
                  <a:srgbClr val="1B374C"/>
                </a:solidFill>
                <a:latin typeface="Arial"/>
                <a:cs typeface="Arial"/>
                <a:sym typeface="Arial"/>
              </a:rPr>
              <a:t>.</a:t>
            </a:r>
            <a:br>
              <a:rPr lang="en-US" sz="1900" kern="0" dirty="0">
                <a:solidFill>
                  <a:srgbClr val="1B374C"/>
                </a:solidFill>
                <a:latin typeface="Arial"/>
                <a:cs typeface="Arial"/>
                <a:sym typeface="Arial"/>
              </a:rPr>
            </a:br>
            <a:endParaRPr lang="en-US" sz="1900" kern="0" dirty="0">
              <a:solidFill>
                <a:srgbClr val="1B374C"/>
              </a:solidFill>
              <a:latin typeface="Arial"/>
              <a:cs typeface="Arial"/>
              <a:sym typeface="Arial"/>
            </a:endParaRPr>
          </a:p>
          <a:p>
            <a:pPr>
              <a:defRPr/>
            </a:pPr>
            <a:r>
              <a:rPr lang="en-US" sz="1900" kern="0" dirty="0" err="1">
                <a:solidFill>
                  <a:srgbClr val="1B374C"/>
                </a:solidFill>
                <a:latin typeface="Arial"/>
                <a:cs typeface="Arial"/>
                <a:sym typeface="Arial"/>
              </a:rPr>
              <a:t>Cuando</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los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animales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silvestres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asocian</a:t>
            </a:r>
            <a:r>
              <a:rPr lang="en-US" sz="1900" kern="0" dirty="0">
                <a:solidFill>
                  <a:srgbClr val="1B374C"/>
                </a:solidFill>
                <a:latin typeface="Arial"/>
                <a:cs typeface="Arial"/>
                <a:sym typeface="Arial"/>
              </a:rPr>
              <a:t> a </a:t>
            </a:r>
            <a:r>
              <a:rPr lang="en-US" sz="1900" kern="0" dirty="0" err="1">
                <a:solidFill>
                  <a:srgbClr val="1B374C"/>
                </a:solidFill>
                <a:latin typeface="Arial"/>
                <a:cs typeface="Arial"/>
                <a:sym typeface="Arial"/>
              </a:rPr>
              <a:t>los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humanos</a:t>
            </a:r>
            <a:r>
              <a:rPr lang="en-US" sz="1900" kern="0" dirty="0">
                <a:solidFill>
                  <a:srgbClr val="1B374C"/>
                </a:solidFill>
                <a:latin typeface="Arial"/>
                <a:cs typeface="Arial"/>
                <a:sym typeface="Arial"/>
              </a:rPr>
              <a:t> con comida </a:t>
            </a:r>
            <a:r>
              <a:rPr lang="en-US" sz="1900" kern="0" dirty="0" err="1">
                <a:solidFill>
                  <a:srgbClr val="1B374C"/>
                </a:solidFill>
                <a:latin typeface="Arial"/>
                <a:cs typeface="Arial"/>
                <a:sym typeface="Arial"/>
              </a:rPr>
              <a:t>desarrollan</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comportamientos</a:t>
            </a:r>
            <a:r>
              <a:rPr lang="en-US" sz="1900" kern="0" dirty="0">
                <a:solidFill>
                  <a:srgbClr val="1B374C"/>
                </a:solidFill>
                <a:latin typeface="Arial"/>
                <a:cs typeface="Arial"/>
                <a:sym typeface="Arial"/>
              </a:rPr>
              <a:t> no </a:t>
            </a:r>
            <a:r>
              <a:rPr lang="en-US" sz="1900" kern="0" dirty="0" err="1">
                <a:solidFill>
                  <a:srgbClr val="1B374C"/>
                </a:solidFill>
                <a:latin typeface="Arial"/>
                <a:cs typeface="Arial"/>
                <a:sym typeface="Arial"/>
              </a:rPr>
              <a:t>seguros</a:t>
            </a:r>
            <a:r>
              <a:rPr lang="en-US" sz="1900" kern="0" dirty="0">
                <a:solidFill>
                  <a:srgbClr val="1B374C"/>
                </a:solidFill>
                <a:latin typeface="Arial"/>
                <a:cs typeface="Arial"/>
                <a:sym typeface="Arial"/>
              </a:rPr>
              <a:t> y no </a:t>
            </a:r>
            <a:r>
              <a:rPr lang="en-US" sz="1900" kern="0" dirty="0" err="1">
                <a:solidFill>
                  <a:srgbClr val="1B374C"/>
                </a:solidFill>
                <a:latin typeface="Arial"/>
                <a:cs typeface="Arial"/>
                <a:sym typeface="Arial"/>
              </a:rPr>
              <a:t>saludables</a:t>
            </a:r>
            <a:r>
              <a:rPr lang="en-US" sz="1900" kern="0" dirty="0">
                <a:solidFill>
                  <a:srgbClr val="1B374C"/>
                </a:solidFill>
                <a:latin typeface="Arial"/>
                <a:cs typeface="Arial"/>
                <a:sym typeface="Arial"/>
              </a:rPr>
              <a:t>.</a:t>
            </a:r>
            <a:endParaRPr lang="en-US" sz="1900" dirty="0"/>
          </a:p>
          <a:p>
            <a:pPr>
              <a:defRPr/>
            </a:pPr>
            <a:endParaRPr lang="en-US" sz="1900" kern="0" dirty="0">
              <a:solidFill>
                <a:srgbClr val="1B374C"/>
              </a:solidFill>
              <a:latin typeface="Arial"/>
              <a:cs typeface="Arial"/>
              <a:sym typeface="Arial"/>
            </a:endParaRPr>
          </a:p>
          <a:p>
            <a:pPr>
              <a:defRPr/>
            </a:pPr>
            <a:r>
              <a:rPr lang="en-US" sz="1900" kern="0" dirty="0" err="1">
                <a:solidFill>
                  <a:srgbClr val="1B374C"/>
                </a:solidFill>
                <a:latin typeface="Arial"/>
                <a:cs typeface="Arial"/>
                <a:sym typeface="Arial"/>
              </a:rPr>
              <a:t>Protegé</a:t>
            </a:r>
            <a:r>
              <a:rPr lang="en-US" sz="1900" kern="0" dirty="0">
                <a:solidFill>
                  <a:srgbClr val="1B374C"/>
                </a:solidFill>
                <a:latin typeface="Arial"/>
                <a:cs typeface="Arial"/>
                <a:sym typeface="Arial"/>
              </a:rPr>
              <a:t> a la fauna y a </a:t>
            </a:r>
            <a:r>
              <a:rPr lang="en-US" sz="1900" kern="0" dirty="0" err="1">
                <a:solidFill>
                  <a:srgbClr val="1B374C"/>
                </a:solidFill>
                <a:latin typeface="Arial"/>
                <a:cs typeface="Arial"/>
                <a:sym typeface="Arial"/>
              </a:rPr>
              <a:t>tu</a:t>
            </a:r>
            <a:r>
              <a:rPr lang="en-US" sz="1900" kern="0" dirty="0">
                <a:solidFill>
                  <a:srgbClr val="1B374C"/>
                </a:solidFill>
                <a:latin typeface="Arial"/>
                <a:cs typeface="Arial"/>
                <a:sym typeface="Arial"/>
              </a:rPr>
              <a:t> comida </a:t>
            </a:r>
            <a:r>
              <a:rPr lang="en-US" sz="1900" kern="0" dirty="0" err="1">
                <a:solidFill>
                  <a:srgbClr val="1B374C"/>
                </a:solidFill>
                <a:latin typeface="Arial"/>
                <a:cs typeface="Arial"/>
                <a:sym typeface="Arial"/>
              </a:rPr>
              <a:t>almacenando</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tus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comidas</a:t>
            </a:r>
            <a:r>
              <a:rPr lang="en-US" sz="1900" kern="0" dirty="0">
                <a:solidFill>
                  <a:srgbClr val="1B374C"/>
                </a:solidFill>
                <a:latin typeface="Arial"/>
                <a:cs typeface="Arial"/>
                <a:sym typeface="Arial"/>
              </a:rPr>
              <a:t> y </a:t>
            </a:r>
            <a:r>
              <a:rPr lang="en-US" sz="1900" kern="0" dirty="0" err="1">
                <a:solidFill>
                  <a:srgbClr val="1B374C"/>
                </a:solidFill>
                <a:latin typeface="Arial"/>
                <a:cs typeface="Arial"/>
                <a:sym typeface="Arial"/>
              </a:rPr>
              <a:t>basura</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en</a:t>
            </a:r>
            <a:r>
              <a:rPr lang="en-US" sz="1900" kern="0" dirty="0">
                <a:solidFill>
                  <a:srgbClr val="1B374C"/>
                </a:solidFill>
                <a:latin typeface="Arial"/>
                <a:cs typeface="Arial"/>
                <a:sym typeface="Arial"/>
              </a:rPr>
              <a:t> forma </a:t>
            </a:r>
            <a:r>
              <a:rPr lang="en-US" sz="1900" kern="0" dirty="0" err="1">
                <a:solidFill>
                  <a:srgbClr val="1B374C"/>
                </a:solidFill>
                <a:latin typeface="Arial"/>
                <a:cs typeface="Arial"/>
                <a:sym typeface="Arial"/>
              </a:rPr>
              <a:t>segura</a:t>
            </a:r>
            <a:r>
              <a:rPr lang="en-US" sz="1900" kern="0" dirty="0">
                <a:solidFill>
                  <a:srgbClr val="1B374C"/>
                </a:solidFill>
                <a:latin typeface="Arial"/>
                <a:cs typeface="Arial"/>
                <a:sym typeface="Arial"/>
              </a:rPr>
              <a:t>. Si </a:t>
            </a:r>
            <a:r>
              <a:rPr lang="en-US" sz="1900" kern="0" dirty="0" err="1">
                <a:solidFill>
                  <a:srgbClr val="1B374C"/>
                </a:solidFill>
                <a:latin typeface="Arial"/>
                <a:cs typeface="Arial"/>
                <a:sym typeface="Arial"/>
              </a:rPr>
              <a:t>en</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tu</a:t>
            </a:r>
            <a:r>
              <a:rPr lang="en-US" sz="1900" kern="0" dirty="0">
                <a:solidFill>
                  <a:srgbClr val="1B374C"/>
                </a:solidFill>
                <a:latin typeface="Arial"/>
                <a:cs typeface="Arial"/>
                <a:sym typeface="Arial"/>
              </a:rPr>
              <a:t> sitio de </a:t>
            </a:r>
            <a:r>
              <a:rPr lang="en-US" sz="1900" kern="0" dirty="0" err="1">
                <a:solidFill>
                  <a:srgbClr val="1B374C"/>
                </a:solidFill>
                <a:latin typeface="Arial"/>
                <a:cs typeface="Arial"/>
                <a:sym typeface="Arial"/>
              </a:rPr>
              <a:t>acampe</a:t>
            </a:r>
            <a:r>
              <a:rPr lang="en-US" sz="1900" kern="0" dirty="0">
                <a:solidFill>
                  <a:srgbClr val="1B374C"/>
                </a:solidFill>
                <a:latin typeface="Arial"/>
                <a:cs typeface="Arial"/>
                <a:sym typeface="Arial"/>
              </a:rPr>
              <a:t> hay </a:t>
            </a:r>
            <a:r>
              <a:rPr lang="en-US" sz="1900" kern="0" dirty="0" err="1">
                <a:solidFill>
                  <a:srgbClr val="1B374C"/>
                </a:solidFill>
                <a:latin typeface="Arial"/>
                <a:cs typeface="Arial"/>
                <a:sym typeface="Arial"/>
              </a:rPr>
              <a:t>unidades</a:t>
            </a:r>
            <a:r>
              <a:rPr lang="en-US" sz="1900" kern="0" dirty="0">
                <a:solidFill>
                  <a:srgbClr val="1B374C"/>
                </a:solidFill>
                <a:latin typeface="Arial"/>
                <a:cs typeface="Arial"/>
                <a:sym typeface="Arial"/>
              </a:rPr>
              <a:t> de </a:t>
            </a:r>
            <a:r>
              <a:rPr lang="en-US" sz="1900" kern="0" dirty="0" err="1">
                <a:solidFill>
                  <a:srgbClr val="1B374C"/>
                </a:solidFill>
                <a:latin typeface="Arial"/>
                <a:cs typeface="Arial"/>
                <a:sym typeface="Arial"/>
              </a:rPr>
              <a:t>almacenamiento</a:t>
            </a:r>
            <a:r>
              <a:rPr lang="en-US" sz="1900" kern="0" dirty="0">
                <a:solidFill>
                  <a:srgbClr val="1B374C"/>
                </a:solidFill>
                <a:latin typeface="Arial"/>
                <a:cs typeface="Arial"/>
                <a:sym typeface="Arial"/>
              </a:rPr>
              <a:t> a </a:t>
            </a:r>
            <a:r>
              <a:rPr lang="en-US" sz="1900" kern="0" dirty="0" err="1">
                <a:solidFill>
                  <a:srgbClr val="1B374C"/>
                </a:solidFill>
                <a:latin typeface="Arial"/>
                <a:cs typeface="Arial"/>
                <a:sym typeface="Arial"/>
              </a:rPr>
              <a:t>prueba</a:t>
            </a:r>
            <a:r>
              <a:rPr lang="en-US" sz="1900" kern="0" dirty="0">
                <a:solidFill>
                  <a:srgbClr val="1B374C"/>
                </a:solidFill>
                <a:latin typeface="Arial"/>
                <a:cs typeface="Arial"/>
                <a:sym typeface="Arial"/>
              </a:rPr>
              <a:t> de </a:t>
            </a:r>
            <a:r>
              <a:rPr lang="en-US" sz="1900" kern="0" dirty="0" err="1">
                <a:solidFill>
                  <a:srgbClr val="1B374C"/>
                </a:solidFill>
                <a:latin typeface="Arial"/>
                <a:cs typeface="Arial"/>
                <a:sym typeface="Arial"/>
              </a:rPr>
              <a:t>osos</a:t>
            </a:r>
            <a:r>
              <a:rPr lang="en-US" sz="1900" kern="0" dirty="0">
                <a:solidFill>
                  <a:srgbClr val="1B374C"/>
                </a:solidFill>
                <a:latin typeface="Arial"/>
                <a:cs typeface="Arial"/>
                <a:sym typeface="Arial"/>
              </a:rPr>
              <a:t>, </a:t>
            </a:r>
            <a:r>
              <a:rPr lang="en-US" sz="1900" kern="0" dirty="0" err="1">
                <a:solidFill>
                  <a:srgbClr val="1B374C"/>
                </a:solidFill>
                <a:latin typeface="Arial"/>
                <a:cs typeface="Arial"/>
                <a:sym typeface="Arial"/>
              </a:rPr>
              <a:t>usalas</a:t>
            </a:r>
            <a:r>
              <a:rPr lang="en-US" sz="1900" kern="0" dirty="0">
                <a:solidFill>
                  <a:srgbClr val="1B374C"/>
                </a:solidFill>
                <a:latin typeface="Arial"/>
                <a:cs typeface="Arial"/>
                <a:sym typeface="Arial"/>
              </a:rPr>
              <a:t>.</a:t>
            </a:r>
            <a:endParaRPr lang="en-US" sz="1900" dirty="0">
              <a:sym typeface="Arial"/>
            </a:endParaRPr>
          </a:p>
        </p:txBody>
      </p:sp>
      <p:pic>
        <p:nvPicPr>
          <p:cNvPr id="19" name="Picture 18">
            <a:extLst>
              <a:ext uri="{FF2B5EF4-FFF2-40B4-BE49-F238E27FC236}">
                <a16:creationId xmlns:a16="http://schemas.microsoft.com/office/drawing/2014/main" id="{8A5C0962-07DA-A004-029A-30A3C41AC6C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7486" r="17486"/>
          <a:stretch/>
        </p:blipFill>
        <p:spPr>
          <a:xfrm>
            <a:off x="-185738" y="-148324"/>
            <a:ext cx="4088186" cy="6185307"/>
          </a:xfrm>
          <a:prstGeom prst="rect">
            <a:avLst/>
          </a:prstGeom>
        </p:spPr>
      </p:pic>
      <p:cxnSp>
        <p:nvCxnSpPr>
          <p:cNvPr id="3" name="Straight Connector 2">
            <a:extLst>
              <a:ext uri="{FF2B5EF4-FFF2-40B4-BE49-F238E27FC236}">
                <a16:creationId xmlns:a16="http://schemas.microsoft.com/office/drawing/2014/main" id="{2BF3D70B-977F-34A8-E0D4-1351E1A875F6}"/>
              </a:ext>
            </a:extLst>
          </p:cNvPr>
          <p:cNvCxnSpPr>
            <a:cxnSpLocks/>
          </p:cNvCxnSpPr>
          <p:nvPr/>
        </p:nvCxnSpPr>
        <p:spPr>
          <a:xfrm>
            <a:off x="4517233" y="143669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36934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90B3DE-115F-D4A0-0AB7-47EB1BE9F6F0}"/>
              </a:ext>
            </a:extLst>
          </p:cNvPr>
          <p:cNvPicPr>
            <a:picLocks noChangeAspect="1"/>
          </p:cNvPicPr>
          <p:nvPr/>
        </p:nvPicPr>
        <p:blipFill>
          <a:blip r:embed="rId3">
            <a:alphaModFix amt="11000"/>
          </a:blip>
          <a:stretch>
            <a:fillRect/>
          </a:stretch>
        </p:blipFill>
        <p:spPr>
          <a:xfrm>
            <a:off x="9855407" y="-562521"/>
            <a:ext cx="2793916" cy="2905672"/>
          </a:xfrm>
          <a:prstGeom prst="rect">
            <a:avLst/>
          </a:prstGeom>
        </p:spPr>
      </p:pic>
      <p:sp>
        <p:nvSpPr>
          <p:cNvPr id="30" name="TextBox 29">
            <a:extLst>
              <a:ext uri="{FF2B5EF4-FFF2-40B4-BE49-F238E27FC236}">
                <a16:creationId xmlns:a16="http://schemas.microsoft.com/office/drawing/2014/main" id="{A42AB9A3-1C7B-4859-F879-6478DDD3F400}"/>
              </a:ext>
            </a:extLst>
          </p:cNvPr>
          <p:cNvSpPr txBox="1"/>
          <p:nvPr/>
        </p:nvSpPr>
        <p:spPr>
          <a:xfrm>
            <a:off x="652194" y="308684"/>
            <a:ext cx="4465808" cy="215444"/>
          </a:xfrm>
          <a:prstGeom prst="rect">
            <a:avLst/>
          </a:prstGeom>
          <a:noFill/>
        </p:spPr>
        <p:txBody>
          <a:bodyPr wrap="square" rtlCol="0">
            <a:spAutoFit/>
          </a:bodyPr>
          <a:lstStyle/>
          <a:p>
            <a:r>
              <a:rPr lang="en-US" sz="800" b="1" spc="300">
                <a:solidFill>
                  <a:srgbClr val="1B374C"/>
                </a:solidFill>
                <a:latin typeface="Arial" panose="020B0604020202020204" pitchFamily="34" charset="0"/>
                <a:cs typeface="Arial" panose="020B0604020202020204" pitchFamily="34" charset="0"/>
              </a:rPr>
              <a:t>PRINCIPLE 1</a:t>
            </a:r>
          </a:p>
        </p:txBody>
      </p:sp>
      <p:sp>
        <p:nvSpPr>
          <p:cNvPr id="8" name="TextBox 7">
            <a:extLst>
              <a:ext uri="{FF2B5EF4-FFF2-40B4-BE49-F238E27FC236}">
                <a16:creationId xmlns:a16="http://schemas.microsoft.com/office/drawing/2014/main" id="{6E5FA278-8A93-549C-1752-2BDF868D2A0F}"/>
              </a:ext>
            </a:extLst>
          </p:cNvPr>
          <p:cNvSpPr txBox="1"/>
          <p:nvPr/>
        </p:nvSpPr>
        <p:spPr>
          <a:xfrm>
            <a:off x="5428702" y="465452"/>
            <a:ext cx="419943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dirty="0">
                <a:ln>
                  <a:noFill/>
                </a:ln>
                <a:solidFill>
                  <a:srgbClr val="0D2F4D"/>
                </a:solidFill>
                <a:effectLst/>
                <a:uLnTx/>
                <a:uFillTx/>
                <a:latin typeface="Arial Black" panose="020B0604020202020204" pitchFamily="34" charset="0"/>
                <a:ea typeface="+mn-ea"/>
                <a:cs typeface="Arial Black" panose="020B0604020202020204" pitchFamily="34" charset="0"/>
              </a:rPr>
              <a:t>SÉ CONSIDERADO CON LOS DEMÁS</a:t>
            </a:r>
          </a:p>
        </p:txBody>
      </p:sp>
      <p:pic>
        <p:nvPicPr>
          <p:cNvPr id="13" name="Picture 12">
            <a:extLst>
              <a:ext uri="{FF2B5EF4-FFF2-40B4-BE49-F238E27FC236}">
                <a16:creationId xmlns:a16="http://schemas.microsoft.com/office/drawing/2014/main" id="{4AD836D6-C60D-E22A-8067-11A5BDFE87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10089" y="328308"/>
            <a:ext cx="909756" cy="909756"/>
          </a:xfrm>
          <a:prstGeom prst="rect">
            <a:avLst/>
          </a:prstGeom>
        </p:spPr>
      </p:pic>
      <p:sp>
        <p:nvSpPr>
          <p:cNvPr id="14" name="Google Shape;331;p43">
            <a:extLst>
              <a:ext uri="{FF2B5EF4-FFF2-40B4-BE49-F238E27FC236}">
                <a16:creationId xmlns:a16="http://schemas.microsoft.com/office/drawing/2014/main" id="{10C807A8-97BB-4D04-4752-D1477C30E401}"/>
              </a:ext>
            </a:extLst>
          </p:cNvPr>
          <p:cNvSpPr txBox="1"/>
          <p:nvPr/>
        </p:nvSpPr>
        <p:spPr>
          <a:xfrm>
            <a:off x="4533493" y="1698718"/>
            <a:ext cx="6925082" cy="3600945"/>
          </a:xfrm>
          <a:prstGeom prst="rect">
            <a:avLst/>
          </a:prstGeom>
          <a:noFill/>
          <a:ln>
            <a:noFill/>
          </a:ln>
        </p:spPr>
        <p:txBody>
          <a:bodyPr spcFirstLastPara="1" wrap="square" lIns="91425" tIns="45700" rIns="91425" bIns="45700" anchor="t" anchorCtr="0">
            <a:spAutoFit/>
          </a:bodyPr>
          <a:lstStyle/>
          <a:p>
            <a:pPr>
              <a:defRPr/>
            </a:pPr>
            <a:r>
              <a:rPr kumimoji="0" lang="en-US" sz="1900" b="0" i="0" u="none" strike="noStrike" kern="0" cap="none" spc="0" normalizeH="0" baseline="0" noProof="0" dirty="0" err="1">
                <a:ln>
                  <a:noFill/>
                </a:ln>
                <a:solidFill>
                  <a:srgbClr val="1B374C"/>
                </a:solidFill>
                <a:effectLst/>
                <a:uLnTx/>
                <a:uFillTx/>
                <a:latin typeface="Arial"/>
                <a:cs typeface="Arial"/>
                <a:sym typeface="Arial"/>
              </a:rPr>
              <a:t>Sé</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considerado</a:t>
            </a:r>
            <a:r>
              <a:rPr kumimoji="0" lang="en-US" sz="1900" b="0" i="0" u="none" strike="noStrike" kern="0" cap="none" spc="0" normalizeH="0" baseline="0" noProof="0" dirty="0">
                <a:ln>
                  <a:noFill/>
                </a:ln>
                <a:solidFill>
                  <a:srgbClr val="1B374C"/>
                </a:solidFill>
                <a:effectLst/>
                <a:uLnTx/>
                <a:uFillTx/>
                <a:latin typeface="Arial"/>
                <a:cs typeface="Arial"/>
                <a:sym typeface="Arial"/>
              </a:rPr>
              <a:t> y </a:t>
            </a:r>
            <a:r>
              <a:rPr kumimoji="0" lang="en-US" sz="1900" b="0" i="0" u="none" strike="noStrike" kern="0" cap="none" spc="0" normalizeH="0" baseline="0" noProof="0" dirty="0" err="1">
                <a:ln>
                  <a:noFill/>
                </a:ln>
                <a:solidFill>
                  <a:srgbClr val="1B374C"/>
                </a:solidFill>
                <a:effectLst/>
                <a:uLnTx/>
                <a:uFillTx/>
                <a:latin typeface="Arial"/>
                <a:cs typeface="Arial"/>
                <a:sym typeface="Arial"/>
              </a:rPr>
              <a:t>amistoso</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cuando</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te</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encontrás</a:t>
            </a:r>
            <a:r>
              <a:rPr kumimoji="0" lang="en-US" sz="1900" b="0" i="0" u="none" strike="noStrike" kern="0" cap="none" spc="0" normalizeH="0" baseline="0" noProof="0" dirty="0">
                <a:ln>
                  <a:noFill/>
                </a:ln>
                <a:solidFill>
                  <a:srgbClr val="1B374C"/>
                </a:solidFill>
                <a:effectLst/>
                <a:uLnTx/>
                <a:uFillTx/>
                <a:latin typeface="Arial"/>
                <a:cs typeface="Arial"/>
                <a:sym typeface="Arial"/>
              </a:rPr>
              <a:t> con </a:t>
            </a:r>
            <a:r>
              <a:rPr kumimoji="0" lang="en-US" sz="1900" b="0" i="0" u="none" strike="noStrike" kern="0" cap="none" spc="0" normalizeH="0" baseline="0" noProof="0" dirty="0" err="1">
                <a:ln>
                  <a:noFill/>
                </a:ln>
                <a:solidFill>
                  <a:srgbClr val="1B374C"/>
                </a:solidFill>
                <a:effectLst/>
                <a:uLnTx/>
                <a:uFillTx/>
                <a:latin typeface="Arial"/>
                <a:cs typeface="Arial"/>
                <a:sym typeface="Arial"/>
              </a:rPr>
              <a:t>otras</a:t>
            </a:r>
            <a:r>
              <a:rPr kumimoji="0" lang="en-US" sz="1900" b="0" i="0" u="none" strike="noStrike" kern="0" cap="none" spc="0" normalizeH="0" baseline="0" noProof="0" dirty="0">
                <a:ln>
                  <a:noFill/>
                </a:ln>
                <a:solidFill>
                  <a:srgbClr val="1B374C"/>
                </a:solidFill>
                <a:effectLst/>
                <a:uLnTx/>
                <a:uFillTx/>
                <a:latin typeface="Arial"/>
                <a:cs typeface="Arial"/>
                <a:sym typeface="Arial"/>
              </a:rPr>
              <a:t> personas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el</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sendero</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endParaRPr lang="en-US" sz="1900" dirty="0">
              <a:latin typeface="Arial"/>
              <a:cs typeface="Arial"/>
            </a:endParaRPr>
          </a:p>
          <a:p>
            <a:pPr>
              <a:defRPr/>
            </a:pPr>
            <a:endParaRPr lang="en-US" sz="1900" kern="0" dirty="0">
              <a:solidFill>
                <a:srgbClr val="1B374C"/>
              </a:solidFill>
              <a:latin typeface="Arial"/>
              <a:cs typeface="Arial"/>
              <a:sym typeface="Arial"/>
            </a:endParaRPr>
          </a:p>
          <a:p>
            <a:pPr lvl="0" algn="l" defTabSz="914400">
              <a:lnSpc>
                <a:spcPct val="100000"/>
              </a:lnSpc>
              <a:spcBef>
                <a:spcPts val="0"/>
              </a:spcBef>
              <a:tabLst/>
              <a:defRPr/>
            </a:pPr>
            <a:r>
              <a:rPr kumimoji="0" lang="en-US" sz="1900" b="0" i="0" u="none" strike="noStrike" kern="0" cap="none" spc="0" normalizeH="0" baseline="0" noProof="0" dirty="0" err="1">
                <a:ln>
                  <a:noFill/>
                </a:ln>
                <a:solidFill>
                  <a:srgbClr val="1B374C"/>
                </a:solidFill>
                <a:effectLst/>
                <a:uLnTx/>
                <a:uFillTx/>
                <a:latin typeface="Arial"/>
                <a:cs typeface="Arial"/>
                <a:sym typeface="Arial"/>
              </a:rPr>
              <a:t>Tené</a:t>
            </a:r>
            <a:r>
              <a:rPr kumimoji="0" lang="en-US" sz="1900" b="0" i="0" u="none" strike="noStrike" kern="0" cap="none" spc="0" normalizeH="0" baseline="0" noProof="0" dirty="0">
                <a:ln>
                  <a:noFill/>
                </a:ln>
                <a:solidFill>
                  <a:srgbClr val="1B374C"/>
                </a:solidFill>
                <a:effectLst/>
                <a:uLnTx/>
                <a:uFillTx/>
                <a:latin typeface="Arial"/>
                <a:cs typeface="Arial"/>
                <a:sym typeface="Arial"/>
              </a:rPr>
              <a:t> 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tu</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mascota</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controlada</a:t>
            </a:r>
            <a:r>
              <a:rPr kumimoji="0" lang="en-US" sz="1900" b="0" i="0" u="none" strike="noStrike" kern="0" cap="none" spc="0" normalizeH="0" baseline="0" noProof="0" dirty="0">
                <a:ln>
                  <a:noFill/>
                </a:ln>
                <a:solidFill>
                  <a:srgbClr val="1B374C"/>
                </a:solidFill>
                <a:effectLst/>
                <a:uLnTx/>
                <a:uFillTx/>
                <a:latin typeface="Arial"/>
                <a:cs typeface="Arial"/>
                <a:sym typeface="Arial"/>
              </a:rPr>
              <a:t> para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protegerla</a:t>
            </a:r>
            <a:r>
              <a:rPr kumimoji="0" lang="en-US" sz="1900" b="0" i="0" u="none" strike="noStrike" kern="0" cap="none" spc="0" normalizeH="0" baseline="0" noProof="0" dirty="0">
                <a:ln>
                  <a:noFill/>
                </a:ln>
                <a:solidFill>
                  <a:srgbClr val="1B374C"/>
                </a:solidFill>
                <a:effectLst/>
                <a:uLnTx/>
                <a:uFillTx/>
                <a:latin typeface="Arial"/>
                <a:cs typeface="Arial"/>
                <a:sym typeface="Arial"/>
              </a:rPr>
              <a:t> 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ella</a:t>
            </a:r>
            <a:r>
              <a:rPr kumimoji="0" lang="en-US" sz="1900" b="0" i="0" u="none" strike="noStrike" kern="0" cap="none" spc="0" normalizeH="0" baseline="0" noProof="0" dirty="0">
                <a:ln>
                  <a:noFill/>
                </a:ln>
                <a:solidFill>
                  <a:srgbClr val="1B374C"/>
                </a:solidFill>
                <a:effectLst/>
                <a:uLnTx/>
                <a:uFillTx/>
                <a:latin typeface="Arial"/>
                <a:cs typeface="Arial"/>
                <a:sym typeface="Arial"/>
              </a:rPr>
              <a:t>, 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los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demás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visitantes</a:t>
            </a:r>
            <a:r>
              <a:rPr kumimoji="0" lang="en-US" sz="1900" b="0" i="0" u="none" strike="noStrike" kern="0" cap="none" spc="0" normalizeH="0" baseline="0" noProof="0" dirty="0">
                <a:ln>
                  <a:noFill/>
                </a:ln>
                <a:solidFill>
                  <a:srgbClr val="1B374C"/>
                </a:solidFill>
                <a:effectLst/>
                <a:uLnTx/>
                <a:uFillTx/>
                <a:latin typeface="Arial"/>
                <a:cs typeface="Arial"/>
                <a:sym typeface="Arial"/>
              </a:rPr>
              <a:t> y a la fauna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silvestre</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endParaRPr lang="en-US" sz="1900" dirty="0">
              <a:latin typeface="Arial"/>
              <a:cs typeface="Arial"/>
            </a:endParaRPr>
          </a:p>
          <a:p>
            <a:pPr>
              <a:defRPr/>
            </a:pPr>
            <a:endParaRPr lang="en-US" sz="1900" kern="0" dirty="0">
              <a:solidFill>
                <a:srgbClr val="1B374C"/>
              </a:solidFill>
              <a:latin typeface="Arial"/>
              <a:cs typeface="Arial"/>
              <a:sym typeface="Arial"/>
            </a:endParaRPr>
          </a:p>
          <a:p>
            <a:pPr lvl="0" algn="l" defTabSz="914400">
              <a:lnSpc>
                <a:spcPct val="100000"/>
              </a:lnSpc>
              <a:spcBef>
                <a:spcPts val="0"/>
              </a:spcBef>
              <a:tabLst/>
              <a:defRPr/>
            </a:pPr>
            <a:r>
              <a:rPr kumimoji="0" lang="en-US" sz="1900" b="0" i="0" u="none" strike="noStrike" kern="0" cap="none" spc="0" normalizeH="0" baseline="0" noProof="0" dirty="0" err="1">
                <a:ln>
                  <a:noFill/>
                </a:ln>
                <a:solidFill>
                  <a:srgbClr val="1B374C"/>
                </a:solidFill>
                <a:effectLst/>
                <a:uLnTx/>
                <a:uFillTx/>
                <a:latin typeface="Arial"/>
                <a:cs typeface="Arial"/>
                <a:sym typeface="Arial"/>
              </a:rPr>
              <a:t>Escuchá</a:t>
            </a:r>
            <a:r>
              <a:rPr kumimoji="0" lang="en-US" sz="1900" b="0" i="0" u="none" strike="noStrike" kern="0" cap="none" spc="0" normalizeH="0" baseline="0" noProof="0" dirty="0">
                <a:ln>
                  <a:noFill/>
                </a:ln>
                <a:solidFill>
                  <a:srgbClr val="1B374C"/>
                </a:solidFill>
                <a:effectLst/>
                <a:uLnTx/>
                <a:uFillTx/>
                <a:latin typeface="Arial"/>
                <a:cs typeface="Arial"/>
                <a:sym typeface="Arial"/>
              </a:rPr>
              <a:t> a la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naturaleza</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Evitá</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hacer</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ruidos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fuertes</a:t>
            </a:r>
            <a:r>
              <a:rPr kumimoji="0" lang="en-US" sz="1900" b="0" i="0" u="none" strike="noStrike" kern="0" cap="none" spc="0" normalizeH="0" baseline="0" noProof="0" dirty="0">
                <a:ln>
                  <a:noFill/>
                </a:ln>
                <a:solidFill>
                  <a:srgbClr val="1B374C"/>
                </a:solidFill>
                <a:effectLst/>
                <a:uLnTx/>
                <a:uFillTx/>
                <a:latin typeface="Arial"/>
                <a:cs typeface="Arial"/>
                <a:sym typeface="Arial"/>
              </a:rPr>
              <a:t> o </a:t>
            </a:r>
            <a:r>
              <a:rPr kumimoji="0" lang="en-US" sz="1900" b="0" i="0" u="none" strike="noStrike" kern="0" cap="none" spc="0" normalizeH="0" baseline="0" noProof="0" dirty="0" err="1">
                <a:ln>
                  <a:noFill/>
                </a:ln>
                <a:solidFill>
                  <a:srgbClr val="1B374C"/>
                </a:solidFill>
                <a:effectLst/>
                <a:uLnTx/>
                <a:uFillTx/>
                <a:latin typeface="Arial"/>
                <a:cs typeface="Arial"/>
                <a:sym typeface="Arial"/>
              </a:rPr>
              <a:t>gritar</a:t>
            </a:r>
            <a:r>
              <a:rPr kumimoji="0" lang="en-US" sz="1900" b="0" i="0" u="none" strike="noStrike" kern="0" cap="none" spc="0" normalizeH="0" baseline="0" noProof="0" dirty="0">
                <a:ln>
                  <a:noFill/>
                </a:ln>
                <a:solidFill>
                  <a:srgbClr val="1B374C"/>
                </a:solidFill>
                <a:effectLst/>
                <a:uLnTx/>
                <a:uFillTx/>
                <a:latin typeface="Arial"/>
                <a:cs typeface="Arial"/>
                <a:sym typeface="Arial"/>
              </a:rPr>
              <a:t>. Vas 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ver</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más</a:t>
            </a:r>
            <a:r>
              <a:rPr kumimoji="0" lang="en-US" sz="1900" b="0" i="0" u="none" strike="noStrike" kern="0" cap="none" spc="0" normalizeH="0" baseline="0" noProof="0" dirty="0">
                <a:ln>
                  <a:noFill/>
                </a:ln>
                <a:solidFill>
                  <a:srgbClr val="1B374C"/>
                </a:solidFill>
                <a:effectLst/>
                <a:uLnTx/>
                <a:uFillTx/>
                <a:latin typeface="Arial"/>
                <a:cs typeface="Arial"/>
                <a:sym typeface="Arial"/>
              </a:rPr>
              <a:t> fauna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si</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estás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silencio</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endParaRPr lang="en-US" sz="1900" dirty="0">
              <a:latin typeface="Arial"/>
              <a:cs typeface="Arial"/>
            </a:endParaRPr>
          </a:p>
          <a:p>
            <a:pPr>
              <a:defRPr/>
            </a:pPr>
            <a:endParaRPr lang="en-US" sz="1900" kern="0" dirty="0">
              <a:solidFill>
                <a:srgbClr val="1B374C"/>
              </a:solidFill>
              <a:latin typeface="Arial"/>
              <a:cs typeface="Arial"/>
              <a:sym typeface="Arial"/>
            </a:endParaRPr>
          </a:p>
          <a:p>
            <a:pPr>
              <a:defRPr/>
            </a:pPr>
            <a:r>
              <a:rPr kumimoji="0" lang="en-US" sz="1900" b="0" i="0" u="none" strike="noStrike" kern="0" cap="none" spc="0" normalizeH="0" baseline="0" noProof="0" dirty="0" err="1">
                <a:ln>
                  <a:noFill/>
                </a:ln>
                <a:solidFill>
                  <a:srgbClr val="1B374C"/>
                </a:solidFill>
                <a:effectLst/>
                <a:uLnTx/>
                <a:uFillTx/>
                <a:latin typeface="Arial"/>
                <a:cs typeface="Arial"/>
                <a:sym typeface="Arial"/>
              </a:rPr>
              <a:t>Asegurate</a:t>
            </a:r>
            <a:r>
              <a:rPr kumimoji="0" lang="en-US" sz="1900" b="0" i="0" u="none" strike="noStrike" kern="0" cap="none" spc="0" normalizeH="0" baseline="0" noProof="0" dirty="0">
                <a:ln>
                  <a:noFill/>
                </a:ln>
                <a:solidFill>
                  <a:srgbClr val="1B374C"/>
                </a:solidFill>
                <a:effectLst/>
                <a:uLnTx/>
                <a:uFillTx/>
                <a:latin typeface="Arial"/>
                <a:cs typeface="Arial"/>
                <a:sym typeface="Arial"/>
              </a:rPr>
              <a:t> de que la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diversión</a:t>
            </a:r>
            <a:r>
              <a:rPr kumimoji="0" lang="en-US" sz="1900" b="0" i="0" u="none" strike="noStrike" kern="0" cap="none" spc="0" normalizeH="0" baseline="0" noProof="0" dirty="0">
                <a:ln>
                  <a:noFill/>
                </a:ln>
                <a:solidFill>
                  <a:srgbClr val="1B374C"/>
                </a:solidFill>
                <a:effectLst/>
                <a:uLnTx/>
                <a:uFillTx/>
                <a:latin typeface="Arial"/>
                <a:cs typeface="Arial"/>
                <a:sym typeface="Arial"/>
              </a:rPr>
              <a:t> que </a:t>
            </a:r>
            <a:r>
              <a:rPr kumimoji="0" lang="en-US" sz="1900" b="0" i="0" u="none" strike="noStrike" kern="0" cap="none" spc="0" normalizeH="0" baseline="0" noProof="0" dirty="0" err="1">
                <a:ln>
                  <a:noFill/>
                </a:ln>
                <a:solidFill>
                  <a:srgbClr val="1B374C"/>
                </a:solidFill>
                <a:effectLst/>
                <a:uLnTx/>
                <a:uFillTx/>
                <a:latin typeface="Arial"/>
                <a:cs typeface="Arial"/>
                <a:sym typeface="Arial"/>
              </a:rPr>
              <a:t>tengas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en</a:t>
            </a:r>
            <a:r>
              <a:rPr kumimoji="0" lang="en-US" sz="1900" b="0" i="0" u="none" strike="noStrike" kern="0" cap="none" spc="0" normalizeH="0" baseline="0" noProof="0" dirty="0">
                <a:ln>
                  <a:noFill/>
                </a:ln>
                <a:solidFill>
                  <a:srgbClr val="1B374C"/>
                </a:solidFill>
                <a:effectLst/>
                <a:uLnTx/>
                <a:uFillTx/>
                <a:latin typeface="Arial"/>
                <a:cs typeface="Arial"/>
                <a:sym typeface="Arial"/>
              </a:rPr>
              <a:t> las </a:t>
            </a:r>
            <a:r>
              <a:rPr kumimoji="0" lang="en-US" sz="1900" b="0" i="0" u="none" strike="noStrike" kern="0" cap="none" spc="0" normalizeH="0" baseline="0" noProof="0" dirty="0" err="1">
                <a:ln>
                  <a:noFill/>
                </a:ln>
                <a:solidFill>
                  <a:srgbClr val="1B374C"/>
                </a:solidFill>
                <a:effectLst/>
                <a:uLnTx/>
                <a:uFillTx/>
                <a:latin typeface="Arial"/>
                <a:cs typeface="Arial"/>
                <a:sym typeface="Arial"/>
              </a:rPr>
              <a:t>áreas</a:t>
            </a:r>
            <a:r>
              <a:rPr kumimoji="0" lang="en-US" sz="1900" b="0" i="0" u="none" strike="noStrike" kern="0" cap="none" spc="0" normalizeH="0" baseline="0" noProof="0" dirty="0">
                <a:ln>
                  <a:noFill/>
                </a:ln>
                <a:solidFill>
                  <a:srgbClr val="1B374C"/>
                </a:solidFill>
                <a:effectLst/>
                <a:uLnTx/>
                <a:uFillTx/>
                <a:latin typeface="Arial"/>
                <a:cs typeface="Arial"/>
                <a:sym typeface="Arial"/>
              </a:rPr>
              <a:t> naturales no </a:t>
            </a:r>
            <a:r>
              <a:rPr kumimoji="0" lang="en-US" sz="1900" b="0" i="0" u="none" strike="noStrike" kern="0" cap="none" spc="0" normalizeH="0" baseline="0" noProof="0" dirty="0" err="1">
                <a:ln>
                  <a:noFill/>
                </a:ln>
                <a:solidFill>
                  <a:srgbClr val="1B374C"/>
                </a:solidFill>
                <a:effectLst/>
                <a:uLnTx/>
                <a:uFillTx/>
                <a:latin typeface="Arial"/>
                <a:cs typeface="Arial"/>
                <a:sym typeface="Arial"/>
              </a:rPr>
              <a:t>moleste</a:t>
            </a:r>
            <a:r>
              <a:rPr kumimoji="0" lang="en-US" sz="1900" b="0" i="0" u="none" strike="noStrike" kern="0" cap="none" spc="0" normalizeH="0" baseline="0" noProof="0" dirty="0">
                <a:ln>
                  <a:noFill/>
                </a:ln>
                <a:solidFill>
                  <a:srgbClr val="1B374C"/>
                </a:solidFill>
                <a:effectLst/>
                <a:uLnTx/>
                <a:uFillTx/>
                <a:latin typeface="Arial"/>
                <a:cs typeface="Arial"/>
                <a:sym typeface="Arial"/>
              </a:rPr>
              <a:t> 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nadie</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Recordá</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los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otros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visitantes</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también</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están</a:t>
            </a:r>
            <a:r>
              <a:rPr kumimoji="0" lang="en-US" sz="1900" b="0" i="0" u="none" strike="noStrike" kern="0" cap="none" spc="0" normalizeH="0" baseline="0" noProof="0" dirty="0">
                <a:ln>
                  <a:noFill/>
                </a:ln>
                <a:solidFill>
                  <a:srgbClr val="1B374C"/>
                </a:solidFill>
                <a:effectLst/>
                <a:uLnTx/>
                <a:uFillTx/>
                <a:latin typeface="Arial"/>
                <a:cs typeface="Arial"/>
                <a:sym typeface="Arial"/>
              </a:rPr>
              <a:t> </a:t>
            </a:r>
            <a:r>
              <a:rPr kumimoji="0" lang="en-US" sz="1900" b="0" i="0" u="none" strike="noStrike" kern="0" cap="none" spc="0" normalizeH="0" baseline="0" noProof="0" dirty="0" err="1">
                <a:ln>
                  <a:noFill/>
                </a:ln>
                <a:solidFill>
                  <a:srgbClr val="1B374C"/>
                </a:solidFill>
                <a:effectLst/>
                <a:uLnTx/>
                <a:uFillTx/>
                <a:latin typeface="Arial"/>
                <a:cs typeface="Arial"/>
                <a:sym typeface="Arial"/>
              </a:rPr>
              <a:t>allí</a:t>
            </a:r>
            <a:r>
              <a:rPr kumimoji="0" lang="en-US" sz="1900" b="0" i="0" u="none" strike="noStrike" kern="0" cap="none" spc="0" normalizeH="0" baseline="0" noProof="0" dirty="0">
                <a:ln>
                  <a:noFill/>
                </a:ln>
                <a:solidFill>
                  <a:srgbClr val="1B374C"/>
                </a:solidFill>
                <a:effectLst/>
                <a:uLnTx/>
                <a:uFillTx/>
                <a:latin typeface="Arial"/>
                <a:cs typeface="Arial"/>
                <a:sym typeface="Arial"/>
              </a:rPr>
              <a:t> para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disfrutar</a:t>
            </a:r>
            <a:r>
              <a:rPr kumimoji="0" lang="en-US" sz="1900" b="0" i="0" u="none" strike="noStrike" kern="0" cap="none" spc="0" normalizeH="0" baseline="0" noProof="0" dirty="0">
                <a:ln>
                  <a:noFill/>
                </a:ln>
                <a:solidFill>
                  <a:srgbClr val="1B374C"/>
                </a:solidFill>
                <a:effectLst/>
                <a:uLnTx/>
                <a:uFillTx/>
                <a:latin typeface="Arial"/>
                <a:cs typeface="Arial"/>
                <a:sym typeface="Arial"/>
              </a:rPr>
              <a:t> de la </a:t>
            </a:r>
            <a:r>
              <a:rPr kumimoji="0" lang="en-US" sz="1900" b="0" i="0" u="none" strike="noStrike" kern="0" cap="none" spc="0" normalizeH="0" baseline="0" noProof="0" dirty="0" err="1">
                <a:ln>
                  <a:noFill/>
                </a:ln>
                <a:solidFill>
                  <a:srgbClr val="1B374C"/>
                </a:solidFill>
                <a:effectLst/>
                <a:uLnTx/>
                <a:uFillTx/>
                <a:latin typeface="Arial"/>
                <a:cs typeface="Arial"/>
                <a:sym typeface="Arial"/>
              </a:rPr>
              <a:t>naturaleza</a:t>
            </a:r>
            <a:r>
              <a:rPr kumimoji="0" lang="en-US" sz="1900" b="0" i="0" u="none" strike="noStrike" kern="0" cap="none" spc="0" normalizeH="0" baseline="0" noProof="0" dirty="0">
                <a:ln>
                  <a:noFill/>
                </a:ln>
                <a:solidFill>
                  <a:srgbClr val="1B374C"/>
                </a:solidFill>
                <a:effectLst/>
                <a:uLnTx/>
                <a:uFillTx/>
                <a:latin typeface="Arial"/>
                <a:cs typeface="Arial"/>
                <a:sym typeface="Arial"/>
              </a:rPr>
              <a:t>.</a:t>
            </a:r>
            <a:endParaRPr lang="en-US" sz="1900" dirty="0"/>
          </a:p>
        </p:txBody>
      </p:sp>
      <p:pic>
        <p:nvPicPr>
          <p:cNvPr id="24" name="Picture 23">
            <a:extLst>
              <a:ext uri="{FF2B5EF4-FFF2-40B4-BE49-F238E27FC236}">
                <a16:creationId xmlns:a16="http://schemas.microsoft.com/office/drawing/2014/main" id="{91C93F36-547A-C8AE-717A-35640DE5D7F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6023" r="38951" b="21355"/>
          <a:stretch/>
        </p:blipFill>
        <p:spPr>
          <a:xfrm>
            <a:off x="-232487" y="-99713"/>
            <a:ext cx="4106359" cy="6146771"/>
          </a:xfrm>
          <a:prstGeom prst="rect">
            <a:avLst/>
          </a:prstGeom>
        </p:spPr>
      </p:pic>
      <p:cxnSp>
        <p:nvCxnSpPr>
          <p:cNvPr id="5" name="Straight Connector 4">
            <a:extLst>
              <a:ext uri="{FF2B5EF4-FFF2-40B4-BE49-F238E27FC236}">
                <a16:creationId xmlns:a16="http://schemas.microsoft.com/office/drawing/2014/main" id="{F4913B65-3F96-EA72-9214-909CD267EF1B}"/>
              </a:ext>
            </a:extLst>
          </p:cNvPr>
          <p:cNvCxnSpPr>
            <a:cxnSpLocks/>
          </p:cNvCxnSpPr>
          <p:nvPr/>
        </p:nvCxnSpPr>
        <p:spPr>
          <a:xfrm>
            <a:off x="4517233" y="1436695"/>
            <a:ext cx="667226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2596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848FB4-B4F7-78F1-61D9-7E4C9ED33E39}"/>
              </a:ext>
            </a:extLst>
          </p:cNvPr>
          <p:cNvPicPr>
            <a:picLocks noChangeAspect="1"/>
          </p:cNvPicPr>
          <p:nvPr/>
        </p:nvPicPr>
        <p:blipFill>
          <a:blip r:embed="rId3" cstate="email">
            <a:extLst>
              <a:ext uri="{28A0092B-C50C-407E-A947-70E740481C1C}">
                <a14:useLocalDpi xmlns:a14="http://schemas.microsoft.com/office/drawing/2010/main"/>
              </a:ext>
            </a:extLst>
          </a:blip>
          <a:srcRect b="9897"/>
          <a:stretch/>
        </p:blipFill>
        <p:spPr>
          <a:xfrm>
            <a:off x="-61768" y="-1336442"/>
            <a:ext cx="12284590" cy="7383500"/>
          </a:xfrm>
          <a:prstGeom prst="rect">
            <a:avLst/>
          </a:prstGeom>
        </p:spPr>
      </p:pic>
      <p:sp>
        <p:nvSpPr>
          <p:cNvPr id="18" name="Rectangle 17">
            <a:extLst>
              <a:ext uri="{FF2B5EF4-FFF2-40B4-BE49-F238E27FC236}">
                <a16:creationId xmlns:a16="http://schemas.microsoft.com/office/drawing/2014/main" id="{D017FE59-525D-D261-F7DB-47ED99EC65A4}"/>
              </a:ext>
            </a:extLst>
          </p:cNvPr>
          <p:cNvSpPr/>
          <p:nvPr/>
        </p:nvSpPr>
        <p:spPr>
          <a:xfrm>
            <a:off x="-191729" y="-1336443"/>
            <a:ext cx="12654116" cy="7383501"/>
          </a:xfrm>
          <a:prstGeom prst="rect">
            <a:avLst/>
          </a:prstGeom>
          <a:solidFill>
            <a:schemeClr val="tx1">
              <a:lumMod val="65000"/>
              <a:lumOff val="35000"/>
              <a:alpha val="3545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BCA41804-61DA-F42C-E8C8-C6E45808FEF2}"/>
              </a:ext>
            </a:extLst>
          </p:cNvPr>
          <p:cNvSpPr/>
          <p:nvPr/>
        </p:nvSpPr>
        <p:spPr>
          <a:xfrm>
            <a:off x="6735229" y="257933"/>
            <a:ext cx="481492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grpSp>
        <p:nvGrpSpPr>
          <p:cNvPr id="2" name="Group 1">
            <a:extLst>
              <a:ext uri="{FF2B5EF4-FFF2-40B4-BE49-F238E27FC236}">
                <a16:creationId xmlns:a16="http://schemas.microsoft.com/office/drawing/2014/main" id="{02FC86C5-5A98-5567-FAC4-2E90C7BA5511}"/>
              </a:ext>
            </a:extLst>
          </p:cNvPr>
          <p:cNvGrpSpPr/>
          <p:nvPr/>
        </p:nvGrpSpPr>
        <p:grpSpPr>
          <a:xfrm>
            <a:off x="628937" y="1607143"/>
            <a:ext cx="4327950" cy="2937129"/>
            <a:chOff x="1310527" y="2218173"/>
            <a:chExt cx="3639681" cy="2437181"/>
          </a:xfrm>
        </p:grpSpPr>
        <p:sp>
          <p:nvSpPr>
            <p:cNvPr id="13" name="TextBox 12">
              <a:extLst>
                <a:ext uri="{FF2B5EF4-FFF2-40B4-BE49-F238E27FC236}">
                  <a16:creationId xmlns:a16="http://schemas.microsoft.com/office/drawing/2014/main" id="{4F8AAD67-22B2-CCDC-F5E2-33F72E8DD94F}"/>
                </a:ext>
              </a:extLst>
            </p:cNvPr>
            <p:cNvSpPr txBox="1"/>
            <p:nvPr/>
          </p:nvSpPr>
          <p:spPr>
            <a:xfrm>
              <a:off x="2521924" y="3641826"/>
              <a:ext cx="2428284" cy="684919"/>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49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5</a:t>
              </a:r>
              <a:endParaRPr kumimoji="0" lang="en-US" sz="25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4" name="Oval 13">
              <a:extLst>
                <a:ext uri="{FF2B5EF4-FFF2-40B4-BE49-F238E27FC236}">
                  <a16:creationId xmlns:a16="http://schemas.microsoft.com/office/drawing/2014/main" id="{AA30055A-5F61-B3B5-939D-291371A46861}"/>
                </a:ext>
              </a:extLst>
            </p:cNvPr>
            <p:cNvSpPr/>
            <p:nvPr/>
          </p:nvSpPr>
          <p:spPr>
            <a:xfrm>
              <a:off x="1956773" y="2218173"/>
              <a:ext cx="2163483" cy="2163483"/>
            </a:xfrm>
            <a:prstGeom prst="ellipse">
              <a:avLst/>
            </a:prstGeom>
            <a:solidFill>
              <a:schemeClr val="tx1">
                <a:lumMod val="95000"/>
                <a:lumOff val="5000"/>
                <a:alpha val="29722"/>
              </a:schemeClr>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F6BF76A-6C0E-921C-8D85-1E629971050E}"/>
                </a:ext>
              </a:extLst>
            </p:cNvPr>
            <p:cNvSpPr txBox="1"/>
            <p:nvPr/>
          </p:nvSpPr>
          <p:spPr>
            <a:xfrm>
              <a:off x="1310527" y="3812574"/>
              <a:ext cx="3455974" cy="842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300" normalizeH="0" baseline="0" noProof="0">
                  <a:ln>
                    <a:noFill/>
                  </a:ln>
                  <a:solidFill>
                    <a:prstClr val="white"/>
                  </a:solidFill>
                  <a:effectLst/>
                  <a:uLnTx/>
                  <a:uFillTx/>
                  <a:latin typeface="Arial Black" panose="020B0604020202020204" pitchFamily="34" charset="0"/>
                  <a:ea typeface="+mn-ea"/>
                  <a:cs typeface="Arial Black" panose="020B0604020202020204" pitchFamily="34" charset="0"/>
                </a:rPr>
                <a:t>PASOS DE LA EXPERIENCIA RECREATIVA</a:t>
              </a:r>
              <a:endParaRPr kumimoji="0" lang="en-US" sz="700" b="1" i="0" u="none" strike="noStrike" kern="1200" cap="none" spc="300" normalizeH="0" baseline="0" noProof="0">
                <a:ln>
                  <a:noFill/>
                </a:ln>
                <a:solidFill>
                  <a:prstClr val="white"/>
                </a:solidFill>
                <a:effectLst/>
                <a:uLnTx/>
                <a:uFillTx/>
                <a:latin typeface="Arial Black" panose="020B0604020202020204" pitchFamily="34" charset="0"/>
                <a:ea typeface="+mn-ea"/>
                <a:cs typeface="Arial Black" panose="020B0604020202020204" pitchFamily="34" charset="0"/>
              </a:endParaRPr>
            </a:p>
          </p:txBody>
        </p:sp>
      </p:grpSp>
      <p:sp>
        <p:nvSpPr>
          <p:cNvPr id="17" name="Google Shape;330;p43">
            <a:extLst>
              <a:ext uri="{FF2B5EF4-FFF2-40B4-BE49-F238E27FC236}">
                <a16:creationId xmlns:a16="http://schemas.microsoft.com/office/drawing/2014/main" id="{64113D5D-ED9B-2B20-C249-F31C93269242}"/>
              </a:ext>
            </a:extLst>
          </p:cNvPr>
          <p:cNvSpPr txBox="1"/>
          <p:nvPr/>
        </p:nvSpPr>
        <p:spPr>
          <a:xfrm>
            <a:off x="7459602" y="331727"/>
            <a:ext cx="3389150"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dirty="0">
                <a:ln>
                  <a:noFill/>
                </a:ln>
                <a:solidFill>
                  <a:prstClr val="white"/>
                </a:solidFill>
                <a:effectLst/>
                <a:uLnTx/>
                <a:uFillTx/>
                <a:latin typeface="Arial"/>
                <a:ea typeface="Arial"/>
                <a:cs typeface="Arial"/>
                <a:sym typeface="Arial"/>
              </a:rPr>
              <a:t>ANTICIPACIÓN</a:t>
            </a:r>
          </a:p>
          <a:p>
            <a:pPr marL="0" marR="0" lvl="0" indent="0" defTabSz="914400" rtl="0" eaLnBrk="1" fontAlgn="auto" latinLnBrk="0" hangingPunct="1">
              <a:spcBef>
                <a:spcPts val="0"/>
              </a:spcBef>
              <a:spcAft>
                <a:spcPts val="0"/>
              </a:spcAft>
              <a:buClr>
                <a:srgbClr val="1B374C"/>
              </a:buClr>
              <a:buSzPts val="2000"/>
              <a:buFontTx/>
              <a:buNone/>
              <a:tabLst/>
              <a:defRPr/>
            </a:pPr>
            <a:r>
              <a:rPr lang="en-US" dirty="0" err="1">
                <a:solidFill>
                  <a:prstClr val="white"/>
                </a:solidFill>
                <a:latin typeface="Arial"/>
                <a:ea typeface="Arial"/>
                <a:cs typeface="Arial"/>
                <a:sym typeface="Arial"/>
              </a:rPr>
              <a:t>Planificar</a:t>
            </a:r>
            <a:r>
              <a:rPr lang="en-US" dirty="0">
                <a:solidFill>
                  <a:prstClr val="white"/>
                </a:solidFill>
                <a:latin typeface="Arial"/>
                <a:ea typeface="Arial"/>
                <a:cs typeface="Arial"/>
                <a:sym typeface="Arial"/>
              </a:rPr>
              <a:t> para la </a:t>
            </a:r>
            <a:r>
              <a:rPr lang="en-US" dirty="0" err="1">
                <a:solidFill>
                  <a:prstClr val="white"/>
                </a:solidFill>
                <a:latin typeface="Arial"/>
                <a:ea typeface="Arial"/>
                <a:cs typeface="Arial"/>
                <a:sym typeface="Arial"/>
              </a:rPr>
              <a:t>excursión</a:t>
            </a:r>
            <a:endParaRPr kumimoji="0" lang="en-US" sz="2000" b="0" i="0" u="none" strike="noStrike" kern="1200" cap="none" spc="0" normalizeH="0" baseline="0" noProof="0" dirty="0">
              <a:ln>
                <a:noFill/>
              </a:ln>
              <a:solidFill>
                <a:prstClr val="white"/>
              </a:solidFill>
              <a:effectLst/>
              <a:uLnTx/>
              <a:uFillTx/>
              <a:latin typeface="Arial"/>
              <a:ea typeface="Arial"/>
              <a:cs typeface="Arial"/>
              <a:sym typeface="Arial"/>
            </a:endParaRPr>
          </a:p>
        </p:txBody>
      </p:sp>
      <p:cxnSp>
        <p:nvCxnSpPr>
          <p:cNvPr id="29" name="Straight Connector 28">
            <a:extLst>
              <a:ext uri="{FF2B5EF4-FFF2-40B4-BE49-F238E27FC236}">
                <a16:creationId xmlns:a16="http://schemas.microsoft.com/office/drawing/2014/main" id="{00208ED8-0A45-061A-370C-74FDB094D1F0}"/>
              </a:ext>
            </a:extLst>
          </p:cNvPr>
          <p:cNvCxnSpPr>
            <a:cxnSpLocks/>
            <a:endCxn id="36" idx="1"/>
          </p:cNvCxnSpPr>
          <p:nvPr/>
        </p:nvCxnSpPr>
        <p:spPr>
          <a:xfrm>
            <a:off x="3908900" y="3277302"/>
            <a:ext cx="2826329" cy="759141"/>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DE19F60-431A-D59D-5C28-552F0BF5CE9E}"/>
              </a:ext>
            </a:extLst>
          </p:cNvPr>
          <p:cNvCxnSpPr>
            <a:cxnSpLocks/>
            <a:stCxn id="19" idx="1"/>
          </p:cNvCxnSpPr>
          <p:nvPr/>
        </p:nvCxnSpPr>
        <p:spPr>
          <a:xfrm flipH="1">
            <a:off x="3740472" y="644850"/>
            <a:ext cx="2994757" cy="1497865"/>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F614023-D75B-3B6D-1A4C-E2F5B44A58C3}"/>
              </a:ext>
            </a:extLst>
          </p:cNvPr>
          <p:cNvCxnSpPr>
            <a:cxnSpLocks/>
            <a:stCxn id="14" idx="6"/>
          </p:cNvCxnSpPr>
          <p:nvPr/>
        </p:nvCxnSpPr>
        <p:spPr>
          <a:xfrm>
            <a:off x="3969990" y="2910787"/>
            <a:ext cx="2760703" cy="12417"/>
          </a:xfrm>
          <a:prstGeom prst="line">
            <a:avLst/>
          </a:prstGeom>
          <a:ln w="15875">
            <a:solidFill>
              <a:srgbClr val="009A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1602335-991C-D108-2488-C890E9CBA8D4}"/>
              </a:ext>
            </a:extLst>
          </p:cNvPr>
          <p:cNvCxnSpPr>
            <a:cxnSpLocks/>
          </p:cNvCxnSpPr>
          <p:nvPr/>
        </p:nvCxnSpPr>
        <p:spPr>
          <a:xfrm flipH="1">
            <a:off x="3908900" y="1780027"/>
            <a:ext cx="2826751" cy="700508"/>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B5E5986-B40C-F723-B6BA-17EA5EE83678}"/>
              </a:ext>
            </a:extLst>
          </p:cNvPr>
          <p:cNvCxnSpPr>
            <a:cxnSpLocks/>
            <a:endCxn id="37" idx="1"/>
          </p:cNvCxnSpPr>
          <p:nvPr/>
        </p:nvCxnSpPr>
        <p:spPr>
          <a:xfrm>
            <a:off x="3785932" y="3587621"/>
            <a:ext cx="2949297" cy="1579352"/>
          </a:xfrm>
          <a:prstGeom prst="line">
            <a:avLst/>
          </a:prstGeom>
          <a:ln w="15875">
            <a:solidFill>
              <a:srgbClr val="009AD9"/>
            </a:solidFill>
          </a:ln>
        </p:spPr>
        <p:style>
          <a:lnRef idx="1">
            <a:schemeClr val="accent1"/>
          </a:lnRef>
          <a:fillRef idx="0">
            <a:schemeClr val="accent1"/>
          </a:fillRef>
          <a:effectRef idx="0">
            <a:schemeClr val="accent1"/>
          </a:effectRef>
          <a:fontRef idx="minor">
            <a:schemeClr val="tx1"/>
          </a:fontRef>
        </p:style>
      </p:cxnSp>
      <p:sp>
        <p:nvSpPr>
          <p:cNvPr id="33" name="Google Shape;330;p43">
            <a:extLst>
              <a:ext uri="{FF2B5EF4-FFF2-40B4-BE49-F238E27FC236}">
                <a16:creationId xmlns:a16="http://schemas.microsoft.com/office/drawing/2014/main" id="{D0A681F9-933F-A3B0-6BE7-6EE706866301}"/>
              </a:ext>
            </a:extLst>
          </p:cNvPr>
          <p:cNvSpPr txBox="1"/>
          <p:nvPr/>
        </p:nvSpPr>
        <p:spPr>
          <a:xfrm>
            <a:off x="6937267" y="234030"/>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1</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sp>
        <p:nvSpPr>
          <p:cNvPr id="34" name="Rounded Rectangle 33">
            <a:extLst>
              <a:ext uri="{FF2B5EF4-FFF2-40B4-BE49-F238E27FC236}">
                <a16:creationId xmlns:a16="http://schemas.microsoft.com/office/drawing/2014/main" id="{57B2ECA6-F4D9-8948-EB9E-DC66AF67A9E0}"/>
              </a:ext>
            </a:extLst>
          </p:cNvPr>
          <p:cNvSpPr/>
          <p:nvPr/>
        </p:nvSpPr>
        <p:spPr>
          <a:xfrm>
            <a:off x="6735229" y="1388464"/>
            <a:ext cx="481492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ounded Rectangle 34">
            <a:extLst>
              <a:ext uri="{FF2B5EF4-FFF2-40B4-BE49-F238E27FC236}">
                <a16:creationId xmlns:a16="http://schemas.microsoft.com/office/drawing/2014/main" id="{2D9172CC-9D5C-3E82-BE59-F46DC1CF9971}"/>
              </a:ext>
            </a:extLst>
          </p:cNvPr>
          <p:cNvSpPr/>
          <p:nvPr/>
        </p:nvSpPr>
        <p:spPr>
          <a:xfrm>
            <a:off x="6735229" y="2518995"/>
            <a:ext cx="481492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ounded Rectangle 35">
            <a:extLst>
              <a:ext uri="{FF2B5EF4-FFF2-40B4-BE49-F238E27FC236}">
                <a16:creationId xmlns:a16="http://schemas.microsoft.com/office/drawing/2014/main" id="{C864EE45-3845-2491-20D5-5C1A307F39C1}"/>
              </a:ext>
            </a:extLst>
          </p:cNvPr>
          <p:cNvSpPr/>
          <p:nvPr/>
        </p:nvSpPr>
        <p:spPr>
          <a:xfrm>
            <a:off x="6735229" y="3649526"/>
            <a:ext cx="481492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ounded Rectangle 36">
            <a:extLst>
              <a:ext uri="{FF2B5EF4-FFF2-40B4-BE49-F238E27FC236}">
                <a16:creationId xmlns:a16="http://schemas.microsoft.com/office/drawing/2014/main" id="{30244BEE-982F-5263-65CC-584582B564E9}"/>
              </a:ext>
            </a:extLst>
          </p:cNvPr>
          <p:cNvSpPr/>
          <p:nvPr/>
        </p:nvSpPr>
        <p:spPr>
          <a:xfrm>
            <a:off x="6735229" y="4780056"/>
            <a:ext cx="4814929" cy="773833"/>
          </a:xfrm>
          <a:prstGeom prst="roundRect">
            <a:avLst>
              <a:gd name="adj" fmla="val 43241"/>
            </a:avLst>
          </a:prstGeom>
          <a:solidFill>
            <a:srgbClr val="0E294D"/>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Google Shape;330;p43">
            <a:extLst>
              <a:ext uri="{FF2B5EF4-FFF2-40B4-BE49-F238E27FC236}">
                <a16:creationId xmlns:a16="http://schemas.microsoft.com/office/drawing/2014/main" id="{A1B1D918-EBB0-CE9C-64A0-545BD721CE9C}"/>
              </a:ext>
            </a:extLst>
          </p:cNvPr>
          <p:cNvSpPr txBox="1"/>
          <p:nvPr/>
        </p:nvSpPr>
        <p:spPr>
          <a:xfrm>
            <a:off x="7459602" y="2580809"/>
            <a:ext cx="3761326"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a:ln>
                  <a:noFill/>
                </a:ln>
                <a:solidFill>
                  <a:prstClr val="white"/>
                </a:solidFill>
                <a:effectLst/>
                <a:uLnTx/>
                <a:uFillTx/>
                <a:latin typeface="Arial"/>
                <a:ea typeface="Arial"/>
                <a:cs typeface="Arial"/>
                <a:sym typeface="Arial"/>
              </a:rPr>
              <a:t>EN EL SITIO</a:t>
            </a:r>
          </a:p>
          <a:p>
            <a:pPr marL="0" marR="0" lvl="0" indent="0" defTabSz="914400" rtl="0" eaLnBrk="1" fontAlgn="auto" latinLnBrk="0" hangingPunct="1">
              <a:spcBef>
                <a:spcPts val="0"/>
              </a:spcBef>
              <a:spcAft>
                <a:spcPts val="0"/>
              </a:spcAft>
              <a:buClr>
                <a:srgbClr val="1B374C"/>
              </a:buClr>
              <a:buSzPts val="2000"/>
              <a:buFontTx/>
              <a:buNone/>
              <a:tabLst/>
              <a:defRPr/>
            </a:pPr>
            <a:r>
              <a:rPr lang="en-US">
                <a:solidFill>
                  <a:prstClr val="white"/>
                </a:solidFill>
                <a:latin typeface="Arial"/>
                <a:ea typeface="Arial"/>
                <a:cs typeface="Arial"/>
                <a:sym typeface="Arial"/>
              </a:rPr>
              <a:t>Inmersos en la experiencia</a:t>
            </a:r>
            <a:endParaRPr kumimoji="0" lang="en-US" sz="20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15" name="Google Shape;330;p43">
            <a:extLst>
              <a:ext uri="{FF2B5EF4-FFF2-40B4-BE49-F238E27FC236}">
                <a16:creationId xmlns:a16="http://schemas.microsoft.com/office/drawing/2014/main" id="{7A746D1D-687D-2BF8-2F17-35219B98E567}"/>
              </a:ext>
            </a:extLst>
          </p:cNvPr>
          <p:cNvSpPr txBox="1"/>
          <p:nvPr/>
        </p:nvSpPr>
        <p:spPr>
          <a:xfrm>
            <a:off x="7459602" y="4832872"/>
            <a:ext cx="3225911"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a:ln>
                  <a:noFill/>
                </a:ln>
                <a:solidFill>
                  <a:prstClr val="white"/>
                </a:solidFill>
                <a:effectLst/>
                <a:uLnTx/>
                <a:uFillTx/>
                <a:latin typeface="Arial"/>
                <a:ea typeface="Arial"/>
                <a:cs typeface="Arial"/>
                <a:sym typeface="Arial"/>
              </a:rPr>
              <a:t>REFLEXIÓN</a:t>
            </a:r>
            <a:endParaRPr lang="en-US">
              <a:solidFill>
                <a:prstClr val="white"/>
              </a:solidFill>
              <a:latin typeface="Arial"/>
              <a:ea typeface="Arial"/>
              <a:cs typeface="Arial"/>
              <a:sym typeface="Arial"/>
            </a:endParaRPr>
          </a:p>
          <a:p>
            <a:pPr marL="0" marR="0" lvl="0" indent="0" defTabSz="914400" rtl="0" eaLnBrk="1" fontAlgn="auto" latinLnBrk="0" hangingPunct="1">
              <a:spcBef>
                <a:spcPts val="0"/>
              </a:spcBef>
              <a:spcAft>
                <a:spcPts val="0"/>
              </a:spcAft>
              <a:buClr>
                <a:srgbClr val="1B374C"/>
              </a:buClr>
              <a:buSzPts val="2000"/>
              <a:buFontTx/>
              <a:buNone/>
              <a:tabLst/>
              <a:defRPr/>
            </a:pPr>
            <a:r>
              <a:rPr lang="en-US">
                <a:solidFill>
                  <a:prstClr val="white"/>
                </a:solidFill>
                <a:latin typeface="Arial"/>
                <a:ea typeface="Arial"/>
                <a:cs typeface="Arial"/>
                <a:sym typeface="Arial"/>
              </a:rPr>
              <a:t>Asimilando todo</a:t>
            </a:r>
            <a:endParaRPr kumimoji="0" lang="en-US"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16" name="Google Shape;330;p43">
            <a:extLst>
              <a:ext uri="{FF2B5EF4-FFF2-40B4-BE49-F238E27FC236}">
                <a16:creationId xmlns:a16="http://schemas.microsoft.com/office/drawing/2014/main" id="{CBE5CD4B-8CEF-8FEB-7B73-38326F1F5965}"/>
              </a:ext>
            </a:extLst>
          </p:cNvPr>
          <p:cNvSpPr txBox="1"/>
          <p:nvPr/>
        </p:nvSpPr>
        <p:spPr>
          <a:xfrm>
            <a:off x="7459601" y="3722193"/>
            <a:ext cx="4090557"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dirty="0">
                <a:ln>
                  <a:noFill/>
                </a:ln>
                <a:solidFill>
                  <a:prstClr val="white"/>
                </a:solidFill>
                <a:effectLst/>
                <a:uLnTx/>
                <a:uFillTx/>
                <a:latin typeface="Arial"/>
                <a:ea typeface="Arial"/>
                <a:cs typeface="Arial"/>
                <a:sym typeface="Arial"/>
              </a:rPr>
              <a:t>EL VIAJE DE REGRESO</a:t>
            </a:r>
          </a:p>
          <a:p>
            <a:pPr marL="0" marR="0" lvl="0" indent="0" defTabSz="914400" rtl="0" eaLnBrk="1" fontAlgn="auto" latinLnBrk="0" hangingPunct="1">
              <a:spcBef>
                <a:spcPts val="0"/>
              </a:spcBef>
              <a:spcAft>
                <a:spcPts val="0"/>
              </a:spcAft>
              <a:buClr>
                <a:srgbClr val="1B374C"/>
              </a:buClr>
              <a:buSzPts val="2000"/>
              <a:buFontTx/>
              <a:buNone/>
              <a:tabLst/>
              <a:defRPr/>
            </a:pPr>
            <a:r>
              <a:rPr lang="en-US" dirty="0">
                <a:solidFill>
                  <a:prstClr val="white"/>
                </a:solidFill>
                <a:latin typeface="Arial"/>
                <a:ea typeface="Arial"/>
                <a:cs typeface="Arial"/>
                <a:sym typeface="Arial"/>
              </a:rPr>
              <a:t>La </a:t>
            </a:r>
            <a:r>
              <a:rPr lang="en-US" dirty="0" err="1">
                <a:solidFill>
                  <a:prstClr val="white"/>
                </a:solidFill>
                <a:latin typeface="Arial"/>
                <a:ea typeface="Arial"/>
                <a:cs typeface="Arial"/>
                <a:sym typeface="Arial"/>
              </a:rPr>
              <a:t>experiencia</a:t>
            </a:r>
            <a:r>
              <a:rPr lang="en-US" dirty="0">
                <a:solidFill>
                  <a:prstClr val="white"/>
                </a:solidFill>
                <a:latin typeface="Arial"/>
                <a:ea typeface="Arial"/>
                <a:cs typeface="Arial"/>
                <a:sym typeface="Arial"/>
              </a:rPr>
              <a:t> </a:t>
            </a:r>
            <a:r>
              <a:rPr lang="en-US" dirty="0" err="1">
                <a:solidFill>
                  <a:prstClr val="white"/>
                </a:solidFill>
                <a:latin typeface="Arial"/>
                <a:ea typeface="Arial"/>
                <a:cs typeface="Arial"/>
                <a:sym typeface="Arial"/>
              </a:rPr>
              <a:t>finalizó</a:t>
            </a:r>
            <a:r>
              <a:rPr lang="en-US" dirty="0">
                <a:solidFill>
                  <a:prstClr val="white"/>
                </a:solidFill>
                <a:latin typeface="Arial"/>
                <a:ea typeface="Arial"/>
                <a:cs typeface="Arial"/>
                <a:sym typeface="Arial"/>
              </a:rPr>
              <a:t>, </a:t>
            </a:r>
            <a:r>
              <a:rPr lang="en-US" dirty="0" err="1">
                <a:solidFill>
                  <a:prstClr val="white"/>
                </a:solidFill>
                <a:latin typeface="Arial"/>
                <a:ea typeface="Arial"/>
                <a:cs typeface="Arial"/>
                <a:sym typeface="Arial"/>
              </a:rPr>
              <a:t>vuelta</a:t>
            </a:r>
            <a:r>
              <a:rPr lang="en-US" dirty="0">
                <a:solidFill>
                  <a:prstClr val="white"/>
                </a:solidFill>
                <a:latin typeface="Arial"/>
                <a:ea typeface="Arial"/>
                <a:cs typeface="Arial"/>
                <a:sym typeface="Arial"/>
              </a:rPr>
              <a:t> a casa</a:t>
            </a:r>
            <a:endParaRPr kumimoji="0" lang="en-US" sz="2000" b="0" i="0" u="none" strike="noStrike" kern="1200" cap="none" spc="0" normalizeH="0" baseline="0" noProof="0" dirty="0">
              <a:ln>
                <a:noFill/>
              </a:ln>
              <a:solidFill>
                <a:prstClr val="white"/>
              </a:solidFill>
              <a:effectLst/>
              <a:uLnTx/>
              <a:uFillTx/>
              <a:latin typeface="Arial"/>
              <a:ea typeface="Arial"/>
              <a:cs typeface="Arial"/>
              <a:sym typeface="Arial"/>
            </a:endParaRPr>
          </a:p>
        </p:txBody>
      </p:sp>
      <p:sp>
        <p:nvSpPr>
          <p:cNvPr id="3" name="Google Shape;330;p43">
            <a:extLst>
              <a:ext uri="{FF2B5EF4-FFF2-40B4-BE49-F238E27FC236}">
                <a16:creationId xmlns:a16="http://schemas.microsoft.com/office/drawing/2014/main" id="{EA99023F-EC64-1305-C55F-659CE3AC630E}"/>
              </a:ext>
            </a:extLst>
          </p:cNvPr>
          <p:cNvSpPr txBox="1"/>
          <p:nvPr/>
        </p:nvSpPr>
        <p:spPr>
          <a:xfrm>
            <a:off x="7459602" y="1458749"/>
            <a:ext cx="4338781" cy="646290"/>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1800" b="1" i="0" u="none" strike="noStrike" kern="1200" cap="none" spc="300" normalizeH="0" baseline="0" noProof="0" dirty="0">
                <a:ln>
                  <a:noFill/>
                </a:ln>
                <a:solidFill>
                  <a:prstClr val="white"/>
                </a:solidFill>
                <a:effectLst/>
                <a:uLnTx/>
                <a:uFillTx/>
                <a:latin typeface="Arial"/>
                <a:ea typeface="Arial"/>
                <a:cs typeface="Arial"/>
                <a:sym typeface="Arial"/>
              </a:rPr>
              <a:t>EL VIAJE</a:t>
            </a:r>
          </a:p>
          <a:p>
            <a:pPr marL="0" marR="0" lvl="0" indent="0" defTabSz="914400" rtl="0" eaLnBrk="1" fontAlgn="auto" latinLnBrk="0" hangingPunct="1">
              <a:spcBef>
                <a:spcPts val="0"/>
              </a:spcBef>
              <a:spcAft>
                <a:spcPts val="0"/>
              </a:spcAft>
              <a:buClr>
                <a:srgbClr val="1B374C"/>
              </a:buClr>
              <a:buSzPts val="2000"/>
              <a:buFontTx/>
              <a:buNone/>
              <a:tabLst/>
              <a:defRPr/>
            </a:pPr>
            <a:r>
              <a:rPr lang="en-US" dirty="0" err="1">
                <a:solidFill>
                  <a:prstClr val="white"/>
                </a:solidFill>
                <a:latin typeface="Arial"/>
                <a:ea typeface="Arial"/>
                <a:cs typeface="Arial"/>
                <a:sym typeface="Arial"/>
              </a:rPr>
              <a:t>Llegar</a:t>
            </a:r>
            <a:r>
              <a:rPr lang="en-US" dirty="0">
                <a:solidFill>
                  <a:prstClr val="white"/>
                </a:solidFill>
                <a:latin typeface="Arial"/>
                <a:ea typeface="Arial"/>
                <a:cs typeface="Arial"/>
                <a:sym typeface="Arial"/>
              </a:rPr>
              <a:t> </a:t>
            </a:r>
            <a:r>
              <a:rPr lang="en-US" dirty="0" err="1">
                <a:solidFill>
                  <a:prstClr val="white"/>
                </a:solidFill>
                <a:latin typeface="Arial"/>
                <a:ea typeface="Arial"/>
                <a:cs typeface="Arial"/>
                <a:sym typeface="Arial"/>
              </a:rPr>
              <a:t>adonde</a:t>
            </a:r>
            <a:r>
              <a:rPr lang="en-US" dirty="0">
                <a:solidFill>
                  <a:prstClr val="white"/>
                </a:solidFill>
                <a:latin typeface="Arial"/>
                <a:ea typeface="Arial"/>
                <a:cs typeface="Arial"/>
                <a:sym typeface="Arial"/>
              </a:rPr>
              <a:t> </a:t>
            </a:r>
            <a:r>
              <a:rPr lang="en-US" dirty="0" err="1">
                <a:solidFill>
                  <a:prstClr val="white"/>
                </a:solidFill>
                <a:latin typeface="Arial"/>
                <a:ea typeface="Arial"/>
                <a:cs typeface="Arial"/>
                <a:sym typeface="Arial"/>
              </a:rPr>
              <a:t>querés</a:t>
            </a:r>
            <a:r>
              <a:rPr lang="en-US" dirty="0">
                <a:solidFill>
                  <a:prstClr val="white"/>
                </a:solidFill>
                <a:latin typeface="Arial"/>
                <a:ea typeface="Arial"/>
                <a:cs typeface="Arial"/>
                <a:sym typeface="Arial"/>
              </a:rPr>
              <a:t> </a:t>
            </a:r>
            <a:r>
              <a:rPr lang="en-US" dirty="0" err="1">
                <a:solidFill>
                  <a:prstClr val="white"/>
                </a:solidFill>
                <a:latin typeface="Arial"/>
                <a:ea typeface="Arial"/>
                <a:cs typeface="Arial"/>
                <a:sym typeface="Arial"/>
              </a:rPr>
              <a:t>ir</a:t>
            </a:r>
            <a:endParaRPr kumimoji="0" lang="en-US" sz="1800" b="0" i="0" u="none" strike="noStrike" kern="1200" cap="none" spc="0" normalizeH="0" baseline="0" noProof="0" dirty="0">
              <a:ln>
                <a:noFill/>
              </a:ln>
              <a:solidFill>
                <a:prstClr val="white"/>
              </a:solidFill>
              <a:effectLst/>
              <a:uLnTx/>
              <a:uFillTx/>
              <a:latin typeface="Arial"/>
              <a:ea typeface="Arial"/>
              <a:cs typeface="Arial"/>
              <a:sym typeface="Arial"/>
            </a:endParaRPr>
          </a:p>
        </p:txBody>
      </p:sp>
      <p:sp>
        <p:nvSpPr>
          <p:cNvPr id="39" name="Google Shape;330;p43">
            <a:extLst>
              <a:ext uri="{FF2B5EF4-FFF2-40B4-BE49-F238E27FC236}">
                <a16:creationId xmlns:a16="http://schemas.microsoft.com/office/drawing/2014/main" id="{B36F3ED2-4EAF-DD64-F588-EE1D7B1B1B54}"/>
              </a:ext>
            </a:extLst>
          </p:cNvPr>
          <p:cNvSpPr txBox="1"/>
          <p:nvPr/>
        </p:nvSpPr>
        <p:spPr>
          <a:xfrm>
            <a:off x="6947899" y="1357436"/>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2</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sp>
        <p:nvSpPr>
          <p:cNvPr id="40" name="Google Shape;330;p43">
            <a:extLst>
              <a:ext uri="{FF2B5EF4-FFF2-40B4-BE49-F238E27FC236}">
                <a16:creationId xmlns:a16="http://schemas.microsoft.com/office/drawing/2014/main" id="{FE01719A-4B77-A3F0-5C8E-0CA838BCCA03}"/>
              </a:ext>
            </a:extLst>
          </p:cNvPr>
          <p:cNvSpPr txBox="1"/>
          <p:nvPr/>
        </p:nvSpPr>
        <p:spPr>
          <a:xfrm>
            <a:off x="6947899" y="2485593"/>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3</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sp>
        <p:nvSpPr>
          <p:cNvPr id="42" name="Google Shape;330;p43">
            <a:extLst>
              <a:ext uri="{FF2B5EF4-FFF2-40B4-BE49-F238E27FC236}">
                <a16:creationId xmlns:a16="http://schemas.microsoft.com/office/drawing/2014/main" id="{FBFAA88D-3DC0-FA53-C807-5F27F67613C6}"/>
              </a:ext>
            </a:extLst>
          </p:cNvPr>
          <p:cNvSpPr txBox="1"/>
          <p:nvPr/>
        </p:nvSpPr>
        <p:spPr>
          <a:xfrm>
            <a:off x="6947899" y="3625624"/>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4</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sp>
        <p:nvSpPr>
          <p:cNvPr id="43" name="Google Shape;330;p43">
            <a:extLst>
              <a:ext uri="{FF2B5EF4-FFF2-40B4-BE49-F238E27FC236}">
                <a16:creationId xmlns:a16="http://schemas.microsoft.com/office/drawing/2014/main" id="{AFF0A2AB-527C-439A-F015-C14E010B0345}"/>
              </a:ext>
            </a:extLst>
          </p:cNvPr>
          <p:cNvSpPr txBox="1"/>
          <p:nvPr/>
        </p:nvSpPr>
        <p:spPr>
          <a:xfrm>
            <a:off x="6947899" y="4739529"/>
            <a:ext cx="778646" cy="830956"/>
          </a:xfrm>
          <a:prstGeom prst="rect">
            <a:avLst/>
          </a:prstGeom>
          <a:noFill/>
          <a:ln>
            <a:noFill/>
          </a:ln>
        </p:spPr>
        <p:txBody>
          <a:bodyPr spcFirstLastPara="1" wrap="square" lIns="91425" tIns="45700" rIns="91425" bIns="45700" anchor="t" anchorCtr="0">
            <a:spAutoFit/>
          </a:bodyPr>
          <a:lstStyle/>
          <a:p>
            <a:pPr marL="0" marR="0" lvl="0" indent="0" defTabSz="914400" rtl="0" eaLnBrk="1" fontAlgn="auto" latinLnBrk="0" hangingPunct="1">
              <a:spcBef>
                <a:spcPts val="0"/>
              </a:spcBef>
              <a:spcAft>
                <a:spcPts val="0"/>
              </a:spcAft>
              <a:buClr>
                <a:srgbClr val="1B374C"/>
              </a:buClr>
              <a:buSzPts val="2000"/>
              <a:buFontTx/>
              <a:buNone/>
              <a:tabLst/>
              <a:defRPr/>
            </a:pPr>
            <a:r>
              <a:rPr kumimoji="0" lang="en-US" sz="4800" b="1" i="0" u="none" strike="noStrike" kern="1200" cap="none" spc="300" normalizeH="0" baseline="0" noProof="0">
                <a:ln>
                  <a:noFill/>
                </a:ln>
                <a:solidFill>
                  <a:srgbClr val="009AD9"/>
                </a:solidFill>
                <a:effectLst/>
                <a:uLnTx/>
                <a:uFillTx/>
                <a:latin typeface="Arial"/>
                <a:ea typeface="Arial"/>
                <a:cs typeface="Arial"/>
                <a:sym typeface="Arial"/>
              </a:rPr>
              <a:t>5</a:t>
            </a:r>
            <a:endParaRPr kumimoji="0" lang="en-US" sz="5400" b="0" i="0" u="none" strike="noStrike" kern="1200" cap="none" spc="0" normalizeH="0" baseline="0" noProof="0">
              <a:ln>
                <a:noFill/>
              </a:ln>
              <a:solidFill>
                <a:srgbClr val="009AD9"/>
              </a:solidFill>
              <a:effectLst/>
              <a:uLnTx/>
              <a:uFillTx/>
              <a:latin typeface="Arial"/>
              <a:ea typeface="Arial"/>
              <a:cs typeface="Arial"/>
              <a:sym typeface="Arial"/>
            </a:endParaRPr>
          </a:p>
        </p:txBody>
      </p:sp>
      <p:cxnSp>
        <p:nvCxnSpPr>
          <p:cNvPr id="22" name="Straight Connector 21">
            <a:extLst>
              <a:ext uri="{FF2B5EF4-FFF2-40B4-BE49-F238E27FC236}">
                <a16:creationId xmlns:a16="http://schemas.microsoft.com/office/drawing/2014/main" id="{EC5EDA1D-8724-0E03-6C7A-38D397C28DC8}"/>
              </a:ext>
            </a:extLst>
          </p:cNvPr>
          <p:cNvCxnSpPr>
            <a:cxnSpLocks/>
          </p:cNvCxnSpPr>
          <p:nvPr/>
        </p:nvCxnSpPr>
        <p:spPr>
          <a:xfrm>
            <a:off x="-90126" y="6047058"/>
            <a:ext cx="1255251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995089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643CDC68-2624-CBC1-8464-C13ABB0E5B3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2741" y="-1"/>
            <a:ext cx="6178194" cy="6047047"/>
          </a:xfrm>
          <a:prstGeom prst="rect">
            <a:avLst/>
          </a:prstGeom>
        </p:spPr>
      </p:pic>
      <p:pic>
        <p:nvPicPr>
          <p:cNvPr id="26" name="Picture 25">
            <a:extLst>
              <a:ext uri="{FF2B5EF4-FFF2-40B4-BE49-F238E27FC236}">
                <a16:creationId xmlns:a16="http://schemas.microsoft.com/office/drawing/2014/main" id="{198DFA56-B647-20CE-F4A1-9DCC51F22688}"/>
              </a:ext>
            </a:extLst>
          </p:cNvPr>
          <p:cNvPicPr>
            <a:picLocks noChangeAspect="1"/>
          </p:cNvPicPr>
          <p:nvPr/>
        </p:nvPicPr>
        <p:blipFill>
          <a:blip r:embed="rId4">
            <a:alphaModFix amt="8000"/>
          </a:blip>
          <a:stretch>
            <a:fillRect/>
          </a:stretch>
        </p:blipFill>
        <p:spPr>
          <a:xfrm>
            <a:off x="5832410" y="-361899"/>
            <a:ext cx="6441782" cy="6699453"/>
          </a:xfrm>
          <a:prstGeom prst="rect">
            <a:avLst/>
          </a:prstGeom>
        </p:spPr>
      </p:pic>
      <p:sp>
        <p:nvSpPr>
          <p:cNvPr id="11" name="Rectangle 10">
            <a:extLst>
              <a:ext uri="{FF2B5EF4-FFF2-40B4-BE49-F238E27FC236}">
                <a16:creationId xmlns:a16="http://schemas.microsoft.com/office/drawing/2014/main" id="{3782F582-2028-B831-0D22-95F380260CBA}"/>
              </a:ext>
            </a:extLst>
          </p:cNvPr>
          <p:cNvSpPr/>
          <p:nvPr/>
        </p:nvSpPr>
        <p:spPr>
          <a:xfrm>
            <a:off x="-51370" y="320876"/>
            <a:ext cx="6126822" cy="5726181"/>
          </a:xfrm>
          <a:prstGeom prst="rect">
            <a:avLst/>
          </a:prstGeom>
          <a:gradFill>
            <a:gsLst>
              <a:gs pos="0">
                <a:schemeClr val="bg1">
                  <a:alpha val="0"/>
                </a:schemeClr>
              </a:gs>
              <a:gs pos="76000">
                <a:schemeClr val="tx1">
                  <a:lumMod val="95000"/>
                  <a:lumOff val="5000"/>
                  <a:alpha val="47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Google Shape;330;p43">
            <a:extLst>
              <a:ext uri="{FF2B5EF4-FFF2-40B4-BE49-F238E27FC236}">
                <a16:creationId xmlns:a16="http://schemas.microsoft.com/office/drawing/2014/main" id="{FBF868CB-A07B-C55F-AE75-9CD551A4D387}"/>
              </a:ext>
            </a:extLst>
          </p:cNvPr>
          <p:cNvSpPr txBox="1"/>
          <p:nvPr/>
        </p:nvSpPr>
        <p:spPr>
          <a:xfrm>
            <a:off x="6650528" y="433010"/>
            <a:ext cx="3304753"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Empezá</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Por Tu Parque</a:t>
            </a:r>
            <a:endParaRPr kumimoji="0" sz="1200" b="1" i="0" u="none" strike="noStrike" kern="0" cap="none" spc="0" normalizeH="0" baseline="0" noProof="0" dirty="0">
              <a:ln>
                <a:noFill/>
              </a:ln>
              <a:solidFill>
                <a:srgbClr val="1B374C"/>
              </a:solidFill>
              <a:effectLst/>
              <a:uLnTx/>
              <a:uFillTx/>
              <a:latin typeface="Arial"/>
              <a:ea typeface="Arial"/>
              <a:cs typeface="Arial"/>
              <a:sym typeface="Arial"/>
            </a:endParaRPr>
          </a:p>
        </p:txBody>
      </p:sp>
      <p:sp>
        <p:nvSpPr>
          <p:cNvPr id="8" name="Google Shape;331;p43">
            <a:extLst>
              <a:ext uri="{FF2B5EF4-FFF2-40B4-BE49-F238E27FC236}">
                <a16:creationId xmlns:a16="http://schemas.microsoft.com/office/drawing/2014/main" id="{7BE7F760-2371-7592-7EDC-0731BF84FB34}"/>
              </a:ext>
            </a:extLst>
          </p:cNvPr>
          <p:cNvSpPr txBox="1"/>
          <p:nvPr/>
        </p:nvSpPr>
        <p:spPr>
          <a:xfrm>
            <a:off x="6650527" y="1384113"/>
            <a:ext cx="4706321" cy="646290"/>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Disponé</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Adecuadamente</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de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los</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Residuos</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Domésticos</a:t>
            </a:r>
            <a:endParaRPr kumimoji="0" sz="1200" b="1" i="0" u="none" strike="noStrike" kern="0" cap="none" spc="0" normalizeH="0" baseline="0" noProof="0" dirty="0">
              <a:ln>
                <a:noFill/>
              </a:ln>
              <a:solidFill>
                <a:srgbClr val="1B374C"/>
              </a:solidFill>
              <a:effectLst/>
              <a:uLnTx/>
              <a:uFillTx/>
              <a:latin typeface="Arial"/>
              <a:ea typeface="Arial"/>
              <a:cs typeface="Arial"/>
              <a:sym typeface="Arial"/>
            </a:endParaRPr>
          </a:p>
        </p:txBody>
      </p:sp>
      <p:sp>
        <p:nvSpPr>
          <p:cNvPr id="15" name="Google Shape;332;p43">
            <a:extLst>
              <a:ext uri="{FF2B5EF4-FFF2-40B4-BE49-F238E27FC236}">
                <a16:creationId xmlns:a16="http://schemas.microsoft.com/office/drawing/2014/main" id="{7FFBD948-1FB1-49C4-A08E-37500000530C}"/>
              </a:ext>
            </a:extLst>
          </p:cNvPr>
          <p:cNvSpPr txBox="1"/>
          <p:nvPr/>
        </p:nvSpPr>
        <p:spPr>
          <a:xfrm>
            <a:off x="6650528" y="3065125"/>
            <a:ext cx="4083034"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Minimizá</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el</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Consumo</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de Energía</a:t>
            </a:r>
            <a:endParaRPr kumimoji="0" sz="1200" b="1" i="0" u="none" strike="noStrike" kern="0" cap="none" spc="0" normalizeH="0" baseline="0" noProof="0" dirty="0">
              <a:ln>
                <a:noFill/>
              </a:ln>
              <a:solidFill>
                <a:srgbClr val="1B374C"/>
              </a:solidFill>
              <a:effectLst/>
              <a:uLnTx/>
              <a:uFillTx/>
              <a:latin typeface="Arial"/>
              <a:ea typeface="Arial"/>
              <a:cs typeface="Arial"/>
              <a:sym typeface="Arial"/>
            </a:endParaRPr>
          </a:p>
        </p:txBody>
      </p:sp>
      <p:sp>
        <p:nvSpPr>
          <p:cNvPr id="16" name="Google Shape;333;p43">
            <a:extLst>
              <a:ext uri="{FF2B5EF4-FFF2-40B4-BE49-F238E27FC236}">
                <a16:creationId xmlns:a16="http://schemas.microsoft.com/office/drawing/2014/main" id="{0EB2F05B-04F7-10B6-AAF4-9CD9589281ED}"/>
              </a:ext>
            </a:extLst>
          </p:cNvPr>
          <p:cNvSpPr txBox="1"/>
          <p:nvPr/>
        </p:nvSpPr>
        <p:spPr>
          <a:xfrm>
            <a:off x="6650528" y="884626"/>
            <a:ext cx="4706321"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Minimizá</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los</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Artículos</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de Un Solo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Uso</a:t>
            </a:r>
            <a:endParaRPr kumimoji="0" sz="1200" b="1" i="0" u="none" strike="noStrike" kern="0" cap="none" spc="0" normalizeH="0" baseline="0" noProof="0" dirty="0">
              <a:ln>
                <a:noFill/>
              </a:ln>
              <a:solidFill>
                <a:srgbClr val="1B374C"/>
              </a:solidFill>
              <a:effectLst/>
              <a:uLnTx/>
              <a:uFillTx/>
              <a:latin typeface="Arial"/>
              <a:ea typeface="Arial"/>
              <a:cs typeface="Arial"/>
              <a:sym typeface="Arial"/>
            </a:endParaRPr>
          </a:p>
        </p:txBody>
      </p:sp>
      <p:sp>
        <p:nvSpPr>
          <p:cNvPr id="18" name="Google Shape;334;p43">
            <a:extLst>
              <a:ext uri="{FF2B5EF4-FFF2-40B4-BE49-F238E27FC236}">
                <a16:creationId xmlns:a16="http://schemas.microsoft.com/office/drawing/2014/main" id="{9D10630F-EC2A-782F-B6C7-387CE6E5E8CA}"/>
              </a:ext>
            </a:extLst>
          </p:cNvPr>
          <p:cNvSpPr txBox="1"/>
          <p:nvPr/>
        </p:nvSpPr>
        <p:spPr>
          <a:xfrm>
            <a:off x="6650526" y="2151180"/>
            <a:ext cx="4083036"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Reutilizá</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Antes de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Reciclar</a:t>
            </a:r>
            <a:endParaRPr kumimoji="0" sz="1200" b="1" i="0" u="none" strike="noStrike" kern="0" cap="none" spc="0" normalizeH="0" baseline="0" noProof="0" dirty="0">
              <a:ln>
                <a:noFill/>
              </a:ln>
              <a:solidFill>
                <a:srgbClr val="1B374C"/>
              </a:solidFill>
              <a:effectLst/>
              <a:uLnTx/>
              <a:uFillTx/>
              <a:latin typeface="Arial"/>
              <a:ea typeface="Arial"/>
              <a:cs typeface="Arial"/>
              <a:sym typeface="Arial"/>
            </a:endParaRPr>
          </a:p>
        </p:txBody>
      </p:sp>
      <p:sp>
        <p:nvSpPr>
          <p:cNvPr id="19" name="Google Shape;335;p43">
            <a:extLst>
              <a:ext uri="{FF2B5EF4-FFF2-40B4-BE49-F238E27FC236}">
                <a16:creationId xmlns:a16="http://schemas.microsoft.com/office/drawing/2014/main" id="{A1E4B0DF-542C-E68E-DE79-BED289C6AE17}"/>
              </a:ext>
            </a:extLst>
          </p:cNvPr>
          <p:cNvSpPr txBox="1"/>
          <p:nvPr/>
        </p:nvSpPr>
        <p:spPr>
          <a:xfrm>
            <a:off x="6650525" y="3481796"/>
            <a:ext cx="5238652" cy="646290"/>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Apoyá a los Emprendimientos Locales &amp; los Mercados de Productores</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20" name="Google Shape;336;p43">
            <a:extLst>
              <a:ext uri="{FF2B5EF4-FFF2-40B4-BE49-F238E27FC236}">
                <a16:creationId xmlns:a16="http://schemas.microsoft.com/office/drawing/2014/main" id="{48C65ED2-E38B-88A3-04C6-36FA03A206B2}"/>
              </a:ext>
            </a:extLst>
          </p:cNvPr>
          <p:cNvSpPr txBox="1"/>
          <p:nvPr/>
        </p:nvSpPr>
        <p:spPr>
          <a:xfrm>
            <a:off x="6650525" y="2612215"/>
            <a:ext cx="4585425"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Considerá</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Transporte</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Alternativo</a:t>
            </a:r>
            <a:endParaRPr kumimoji="0" sz="1200" b="1" i="0" u="none" strike="noStrike" kern="0" cap="none" spc="0" normalizeH="0" baseline="0" noProof="0" dirty="0">
              <a:ln>
                <a:noFill/>
              </a:ln>
              <a:solidFill>
                <a:srgbClr val="1B374C"/>
              </a:solidFill>
              <a:effectLst/>
              <a:uLnTx/>
              <a:uFillTx/>
              <a:latin typeface="Arial"/>
              <a:ea typeface="Arial"/>
              <a:cs typeface="Arial"/>
              <a:sym typeface="Arial"/>
            </a:endParaRPr>
          </a:p>
        </p:txBody>
      </p:sp>
      <p:sp>
        <p:nvSpPr>
          <p:cNvPr id="21" name="Google Shape;335;p43">
            <a:extLst>
              <a:ext uri="{FF2B5EF4-FFF2-40B4-BE49-F238E27FC236}">
                <a16:creationId xmlns:a16="http://schemas.microsoft.com/office/drawing/2014/main" id="{ADAAB150-FCA8-E95B-D311-7F6BEDEAF21F}"/>
              </a:ext>
            </a:extLst>
          </p:cNvPr>
          <p:cNvSpPr txBox="1"/>
          <p:nvPr/>
        </p:nvSpPr>
        <p:spPr>
          <a:xfrm>
            <a:off x="6650528" y="4254564"/>
            <a:ext cx="4321309"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Considerá</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el</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Impacto</a:t>
            </a:r>
            <a:r>
              <a:rPr kumimoji="0" lang="en-US" b="1" i="0" u="none" strike="noStrike" kern="0" cap="none" spc="0" normalizeH="0" baseline="0" noProof="0" dirty="0">
                <a:ln>
                  <a:noFill/>
                </a:ln>
                <a:solidFill>
                  <a:srgbClr val="1B374C"/>
                </a:solidFill>
                <a:effectLst/>
                <a:uLnTx/>
                <a:uFillTx/>
                <a:latin typeface="Arial"/>
                <a:ea typeface="Arial"/>
                <a:cs typeface="Arial"/>
                <a:sym typeface="Arial"/>
              </a:rPr>
              <a:t> de Tu </a:t>
            </a:r>
            <a:r>
              <a:rPr kumimoji="0" lang="en-US" b="1" i="0" u="none" strike="noStrike" kern="0" cap="none" spc="0" normalizeH="0" baseline="0" noProof="0" dirty="0" err="1">
                <a:ln>
                  <a:noFill/>
                </a:ln>
                <a:solidFill>
                  <a:srgbClr val="1B374C"/>
                </a:solidFill>
                <a:effectLst/>
                <a:uLnTx/>
                <a:uFillTx/>
                <a:latin typeface="Arial"/>
                <a:ea typeface="Arial"/>
                <a:cs typeface="Arial"/>
                <a:sym typeface="Arial"/>
              </a:rPr>
              <a:t>Mascota</a:t>
            </a:r>
            <a:endParaRPr kumimoji="0" sz="1200" b="1" i="0" u="none" strike="noStrike" kern="0" cap="none" spc="0" normalizeH="0" baseline="0" noProof="0" dirty="0">
              <a:ln>
                <a:noFill/>
              </a:ln>
              <a:solidFill>
                <a:srgbClr val="1B374C"/>
              </a:solidFill>
              <a:effectLst/>
              <a:uLnTx/>
              <a:uFillTx/>
              <a:latin typeface="Arial"/>
              <a:ea typeface="Arial"/>
              <a:cs typeface="Arial"/>
              <a:sym typeface="Arial"/>
            </a:endParaRPr>
          </a:p>
        </p:txBody>
      </p:sp>
      <p:sp>
        <p:nvSpPr>
          <p:cNvPr id="22" name="Google Shape;335;p43">
            <a:extLst>
              <a:ext uri="{FF2B5EF4-FFF2-40B4-BE49-F238E27FC236}">
                <a16:creationId xmlns:a16="http://schemas.microsoft.com/office/drawing/2014/main" id="{491E0A30-1F68-AA77-7A2D-587CF4ECABBB}"/>
              </a:ext>
            </a:extLst>
          </p:cNvPr>
          <p:cNvSpPr txBox="1"/>
          <p:nvPr/>
        </p:nvSpPr>
        <p:spPr>
          <a:xfrm>
            <a:off x="6650525" y="4693026"/>
            <a:ext cx="4975062" cy="646290"/>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Usá las Redes Sociales para Educar, No para Degradar</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sp>
        <p:nvSpPr>
          <p:cNvPr id="23" name="Google Shape;335;p43">
            <a:extLst>
              <a:ext uri="{FF2B5EF4-FFF2-40B4-BE49-F238E27FC236}">
                <a16:creationId xmlns:a16="http://schemas.microsoft.com/office/drawing/2014/main" id="{D4722507-2484-8E76-30D0-DDDFC15437C6}"/>
              </a:ext>
            </a:extLst>
          </p:cNvPr>
          <p:cNvSpPr txBox="1"/>
          <p:nvPr/>
        </p:nvSpPr>
        <p:spPr>
          <a:xfrm>
            <a:off x="6650528" y="5441984"/>
            <a:ext cx="3304753" cy="369291"/>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
                <a:srgbClr val="FFFFFF"/>
              </a:buClr>
              <a:buSzPts val="2000"/>
              <a:tabLst/>
              <a:defRPr/>
            </a:pPr>
            <a:r>
              <a:rPr kumimoji="0" lang="en-US" b="1" i="0" u="none" strike="noStrike" kern="0" cap="none" spc="0" normalizeH="0" baseline="0" noProof="0">
                <a:ln>
                  <a:noFill/>
                </a:ln>
                <a:solidFill>
                  <a:srgbClr val="1B374C"/>
                </a:solidFill>
                <a:effectLst/>
                <a:uLnTx/>
                <a:uFillTx/>
                <a:latin typeface="Arial"/>
                <a:ea typeface="Arial"/>
                <a:cs typeface="Arial"/>
                <a:sym typeface="Arial"/>
              </a:rPr>
              <a:t>Educá con Amabilidad</a:t>
            </a:r>
            <a:endParaRPr kumimoji="0" sz="1200" b="1" i="0" u="none" strike="noStrike" kern="0" cap="none" spc="0" normalizeH="0" baseline="0" noProof="0">
              <a:ln>
                <a:noFill/>
              </a:ln>
              <a:solidFill>
                <a:srgbClr val="1B374C"/>
              </a:solidFill>
              <a:effectLst/>
              <a:uLnTx/>
              <a:uFillTx/>
              <a:latin typeface="Arial"/>
              <a:ea typeface="Arial"/>
              <a:cs typeface="Arial"/>
              <a:sym typeface="Arial"/>
            </a:endParaRPr>
          </a:p>
        </p:txBody>
      </p:sp>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AC7A810A-09B1-FA95-A070-FC7E3A3E22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7895" y="692645"/>
            <a:ext cx="6319872" cy="4883537"/>
          </a:xfrm>
          <a:prstGeom prst="rect">
            <a:avLst/>
          </a:prstGeom>
        </p:spPr>
      </p:pic>
    </p:spTree>
    <p:extLst>
      <p:ext uri="{BB962C8B-B14F-4D97-AF65-F5344CB8AC3E}">
        <p14:creationId xmlns:p14="http://schemas.microsoft.com/office/powerpoint/2010/main" val="3283462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7CCCB83-2D58-BD28-E6DE-6A575F0F31D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372" y="-4"/>
            <a:ext cx="12274193" cy="6047056"/>
          </a:xfrm>
          <a:prstGeom prst="rect">
            <a:avLst/>
          </a:prstGeom>
        </p:spPr>
      </p:pic>
      <p:sp>
        <p:nvSpPr>
          <p:cNvPr id="3" name="Rectangle 2">
            <a:extLst>
              <a:ext uri="{FF2B5EF4-FFF2-40B4-BE49-F238E27FC236}">
                <a16:creationId xmlns:a16="http://schemas.microsoft.com/office/drawing/2014/main" id="{B58E93B8-3C03-C5C8-3D74-A7B0A3158F26}"/>
              </a:ext>
            </a:extLst>
          </p:cNvPr>
          <p:cNvSpPr/>
          <p:nvPr/>
        </p:nvSpPr>
        <p:spPr>
          <a:xfrm>
            <a:off x="-326636" y="2643192"/>
            <a:ext cx="13073871" cy="3403864"/>
          </a:xfrm>
          <a:prstGeom prst="rect">
            <a:avLst/>
          </a:prstGeom>
          <a:gradFill>
            <a:gsLst>
              <a:gs pos="0">
                <a:schemeClr val="bg1">
                  <a:alpha val="0"/>
                </a:schemeClr>
              </a:gs>
              <a:gs pos="69000">
                <a:schemeClr val="tx1">
                  <a:lumMod val="95000"/>
                  <a:lumOff val="5000"/>
                  <a:alpha val="59064"/>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29867" y="6266469"/>
            <a:ext cx="1126982" cy="309115"/>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B2B8BCE6-E301-D5C6-8774-1D5669F17FB8}"/>
              </a:ext>
            </a:extLst>
          </p:cNvPr>
          <p:cNvSpPr txBox="1"/>
          <p:nvPr/>
        </p:nvSpPr>
        <p:spPr>
          <a:xfrm>
            <a:off x="2362383" y="4352802"/>
            <a:ext cx="7446681" cy="1202637"/>
          </a:xfrm>
          <a:prstGeom prst="rect">
            <a:avLst/>
          </a:prstGeom>
          <a:noFill/>
        </p:spPr>
        <p:txBody>
          <a:bodyPr wrap="square" rtlCol="0">
            <a:spAutoFit/>
          </a:bodyPr>
          <a:lstStyle/>
          <a:p>
            <a:pPr marL="0" marR="0" lvl="0" indent="0" algn="ctr" defTabSz="914400" rtl="0" eaLnBrk="1" fontAlgn="auto" latinLnBrk="0" hangingPunct="1">
              <a:lnSpc>
                <a:spcPct val="117999"/>
              </a:lnSpc>
              <a:spcBef>
                <a:spcPts val="0"/>
              </a:spcBef>
              <a:spcAft>
                <a:spcPts val="0"/>
              </a:spcAft>
              <a:buClr>
                <a:prstClr val="black"/>
              </a:buClr>
              <a:buSzPts val="1400"/>
              <a:buFont typeface="Arial"/>
              <a:buNone/>
              <a:tabLst/>
              <a:defRPr/>
            </a:pPr>
            <a:r>
              <a:rPr kumimoji="0" lang="en-US" sz="3200" b="1" i="0" u="none" strike="noStrike" kern="1200" cap="none" spc="30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Amamos</a:t>
            </a:r>
            <a:r>
              <a:rPr kumimoji="0" lang="en-US" sz="32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 la </a:t>
            </a:r>
            <a:r>
              <a:rPr kumimoji="0" lang="en-US" sz="3200" b="1" i="0" u="none" strike="noStrike" kern="1200" cap="none" spc="30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naturaleza</a:t>
            </a:r>
            <a:r>
              <a:rPr kumimoji="0" lang="en-US" sz="32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30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pero</a:t>
            </a:r>
            <a:r>
              <a:rPr kumimoji="0" lang="en-US" sz="32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30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todos</a:t>
            </a:r>
            <a:r>
              <a:rPr kumimoji="0" lang="en-US" sz="32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30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producimos</a:t>
            </a:r>
            <a:r>
              <a:rPr kumimoji="0" lang="en-US" sz="32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3200" b="1" i="0" u="none" strike="noStrike" kern="1200" cap="none" spc="30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impacto</a:t>
            </a:r>
            <a:r>
              <a:rPr kumimoji="0" lang="en-US" sz="32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3863567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1462162-D428-5C7E-040C-7422ECB1030F}"/>
              </a:ext>
            </a:extLst>
          </p:cNvPr>
          <p:cNvPicPr>
            <a:picLocks noChangeAspect="1"/>
          </p:cNvPicPr>
          <p:nvPr/>
        </p:nvPicPr>
        <p:blipFill>
          <a:blip r:embed="rId2">
            <a:alphaModFix amt="11000"/>
          </a:blip>
          <a:stretch>
            <a:fillRect/>
          </a:stretch>
        </p:blipFill>
        <p:spPr>
          <a:xfrm>
            <a:off x="5500739" y="-723893"/>
            <a:ext cx="6775773" cy="7046803"/>
          </a:xfrm>
          <a:prstGeom prst="rect">
            <a:avLst/>
          </a:prstGeom>
        </p:spPr>
      </p:pic>
      <p:sp>
        <p:nvSpPr>
          <p:cNvPr id="3" name="TextBox 2">
            <a:extLst>
              <a:ext uri="{FF2B5EF4-FFF2-40B4-BE49-F238E27FC236}">
                <a16:creationId xmlns:a16="http://schemas.microsoft.com/office/drawing/2014/main" id="{40779950-E25F-88CB-9B62-92ED6E21B1AF}"/>
              </a:ext>
            </a:extLst>
          </p:cNvPr>
          <p:cNvSpPr txBox="1"/>
          <p:nvPr/>
        </p:nvSpPr>
        <p:spPr>
          <a:xfrm>
            <a:off x="1087935" y="2501237"/>
            <a:ext cx="3746228" cy="16619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300" normalizeH="0" baseline="0" noProof="0">
                <a:ln>
                  <a:noFill/>
                </a:ln>
                <a:solidFill>
                  <a:srgbClr val="0D2F4D"/>
                </a:solidFill>
                <a:effectLst/>
                <a:uLnTx/>
                <a:uFillTx/>
                <a:latin typeface="Arial Black" panose="020B0604020202020204" pitchFamily="34" charset="0"/>
                <a:ea typeface="+mn-ea"/>
                <a:cs typeface="Arial Black" panose="020B0604020202020204" pitchFamily="34" charset="0"/>
              </a:rPr>
              <a:t>HISTORIA DE LEAVE NO TRACE</a:t>
            </a:r>
          </a:p>
        </p:txBody>
      </p:sp>
      <p:cxnSp>
        <p:nvCxnSpPr>
          <p:cNvPr id="4" name="Straight Connector 3">
            <a:extLst>
              <a:ext uri="{FF2B5EF4-FFF2-40B4-BE49-F238E27FC236}">
                <a16:creationId xmlns:a16="http://schemas.microsoft.com/office/drawing/2014/main" id="{671D4AC6-39BE-F4A5-CFD3-F214B0988400}"/>
              </a:ext>
            </a:extLst>
          </p:cNvPr>
          <p:cNvCxnSpPr>
            <a:cxnSpLocks/>
          </p:cNvCxnSpPr>
          <p:nvPr/>
        </p:nvCxnSpPr>
        <p:spPr>
          <a:xfrm flipV="1">
            <a:off x="1141625" y="4163230"/>
            <a:ext cx="3428051" cy="21686"/>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5" name="Google Shape;378;p15">
            <a:extLst>
              <a:ext uri="{FF2B5EF4-FFF2-40B4-BE49-F238E27FC236}">
                <a16:creationId xmlns:a16="http://schemas.microsoft.com/office/drawing/2014/main" id="{A35A3D47-12BD-B820-0D11-AF3D059F9B64}"/>
              </a:ext>
            </a:extLst>
          </p:cNvPr>
          <p:cNvSpPr txBox="1"/>
          <p:nvPr/>
        </p:nvSpPr>
        <p:spPr>
          <a:xfrm>
            <a:off x="7195959" y="427808"/>
            <a:ext cx="4553215" cy="523180"/>
          </a:xfrm>
          <a:prstGeom prst="rect">
            <a:avLst/>
          </a:prstGeom>
          <a:noFill/>
          <a:ln>
            <a:noFill/>
          </a:ln>
        </p:spPr>
        <p:txBody>
          <a:bodyPr spcFirstLastPara="1" wrap="square" lIns="91425" tIns="45700" rIns="91425" bIns="45700" anchor="t" anchorCtr="0">
            <a:spAutoFit/>
          </a:bodyPr>
          <a:lstStyle/>
          <a:p>
            <a:r>
              <a:rPr lang="en-US" sz="1400" b="0" i="0" u="none" strike="noStrike" cap="none">
                <a:solidFill>
                  <a:srgbClr val="1B374C"/>
                </a:solidFill>
                <a:latin typeface="Arial"/>
                <a:ea typeface="Arial"/>
                <a:cs typeface="Arial"/>
                <a:sym typeface="Arial"/>
              </a:rPr>
              <a:t>Originado en áreas silvestres remotas durante una rápida expansion de la recreación en la naturaleza.</a:t>
            </a:r>
            <a:endParaRPr lang="en-US">
              <a:latin typeface="Arial"/>
              <a:cs typeface="Arial"/>
            </a:endParaRPr>
          </a:p>
        </p:txBody>
      </p:sp>
      <p:sp>
        <p:nvSpPr>
          <p:cNvPr id="6" name="Google Shape;383;p15">
            <a:extLst>
              <a:ext uri="{FF2B5EF4-FFF2-40B4-BE49-F238E27FC236}">
                <a16:creationId xmlns:a16="http://schemas.microsoft.com/office/drawing/2014/main" id="{D2FFDFD1-4C30-2A09-C1AE-4953A7BACAF1}"/>
              </a:ext>
            </a:extLst>
          </p:cNvPr>
          <p:cNvSpPr txBox="1"/>
          <p:nvPr/>
        </p:nvSpPr>
        <p:spPr>
          <a:xfrm>
            <a:off x="6011974" y="970960"/>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1970s</a:t>
            </a:r>
            <a:endParaRPr sz="1400" b="0" i="0" u="none" strike="noStrike" cap="none">
              <a:solidFill>
                <a:srgbClr val="009AD9"/>
              </a:solidFill>
              <a:latin typeface="Arial"/>
              <a:ea typeface="Arial"/>
              <a:cs typeface="Arial"/>
              <a:sym typeface="Arial"/>
            </a:endParaRPr>
          </a:p>
        </p:txBody>
      </p:sp>
      <p:sp>
        <p:nvSpPr>
          <p:cNvPr id="7" name="Google Shape;384;p15">
            <a:extLst>
              <a:ext uri="{FF2B5EF4-FFF2-40B4-BE49-F238E27FC236}">
                <a16:creationId xmlns:a16="http://schemas.microsoft.com/office/drawing/2014/main" id="{868CBC99-D012-4364-B81D-3BB32B215532}"/>
              </a:ext>
            </a:extLst>
          </p:cNvPr>
          <p:cNvSpPr txBox="1"/>
          <p:nvPr/>
        </p:nvSpPr>
        <p:spPr>
          <a:xfrm>
            <a:off x="7195959" y="1006572"/>
            <a:ext cx="4553215" cy="738623"/>
          </a:xfrm>
          <a:prstGeom prst="rect">
            <a:avLst/>
          </a:prstGeom>
          <a:noFill/>
          <a:ln>
            <a:noFill/>
          </a:ln>
        </p:spPr>
        <p:txBody>
          <a:bodyPr spcFirstLastPara="1" wrap="square" lIns="91425" tIns="45700" rIns="91425" bIns="45700" anchor="t" anchorCtr="0">
            <a:spAutoFit/>
          </a:bodyPr>
          <a:lstStyle/>
          <a:p>
            <a:r>
              <a:rPr lang="en-US" sz="1400" b="0" i="0" u="none" strike="noStrike" cap="none" dirty="0">
                <a:solidFill>
                  <a:srgbClr val="1B374C"/>
                </a:solidFill>
                <a:latin typeface="Arial"/>
                <a:ea typeface="Arial"/>
                <a:cs typeface="Arial"/>
                <a:sym typeface="Arial"/>
              </a:rPr>
              <a:t>Los </a:t>
            </a:r>
            <a:r>
              <a:rPr lang="en-US" sz="1400" b="0" i="0" u="none" strike="noStrike" cap="none" dirty="0" err="1">
                <a:solidFill>
                  <a:srgbClr val="1B374C"/>
                </a:solidFill>
                <a:latin typeface="Arial"/>
                <a:ea typeface="Arial"/>
                <a:cs typeface="Arial"/>
                <a:sym typeface="Arial"/>
              </a:rPr>
              <a:t>Administradores</a:t>
            </a:r>
            <a:r>
              <a:rPr lang="en-US" sz="1400" b="0" i="0" u="none" strike="noStrike" cap="none" dirty="0">
                <a:solidFill>
                  <a:srgbClr val="1B374C"/>
                </a:solidFill>
                <a:latin typeface="Arial"/>
                <a:ea typeface="Arial"/>
                <a:cs typeface="Arial"/>
                <a:sym typeface="Arial"/>
              </a:rPr>
              <a:t> de Tierras Federales </a:t>
            </a:r>
            <a:r>
              <a:rPr lang="en-US" sz="1400" b="0" i="0" u="none" strike="noStrike" cap="none" dirty="0" err="1">
                <a:solidFill>
                  <a:srgbClr val="1B374C"/>
                </a:solidFill>
                <a:latin typeface="Arial"/>
                <a:ea typeface="Arial"/>
                <a:cs typeface="Arial"/>
                <a:sym typeface="Arial"/>
              </a:rPr>
              <a:t>desarrollaron</a:t>
            </a:r>
            <a:r>
              <a:rPr lang="en-US" sz="1400" b="0" i="0" u="none" strike="noStrike" cap="none" dirty="0">
                <a:solidFill>
                  <a:srgbClr val="1B374C"/>
                </a:solidFill>
                <a:latin typeface="Arial"/>
                <a:ea typeface="Arial"/>
                <a:cs typeface="Arial"/>
                <a:sym typeface="Arial"/>
              </a:rPr>
              <a:t> </a:t>
            </a:r>
            <a:r>
              <a:rPr lang="en-US" sz="1400" b="0" i="0" u="none" strike="noStrike" cap="none" dirty="0" err="1">
                <a:solidFill>
                  <a:srgbClr val="1B374C"/>
                </a:solidFill>
                <a:latin typeface="Arial"/>
                <a:ea typeface="Arial"/>
                <a:cs typeface="Arial"/>
                <a:sym typeface="Arial"/>
              </a:rPr>
              <a:t>los</a:t>
            </a:r>
            <a:r>
              <a:rPr lang="en-US" sz="1400" b="0" i="0" u="none" strike="noStrike" cap="none" dirty="0">
                <a:solidFill>
                  <a:srgbClr val="1B374C"/>
                </a:solidFill>
                <a:latin typeface="Arial"/>
                <a:ea typeface="Arial"/>
                <a:cs typeface="Arial"/>
                <a:sym typeface="Arial"/>
              </a:rPr>
              <a:t> </a:t>
            </a:r>
            <a:r>
              <a:rPr lang="en-US" sz="1400" b="0" i="0" u="none" strike="noStrike" cap="none" dirty="0" err="1">
                <a:solidFill>
                  <a:srgbClr val="1B374C"/>
                </a:solidFill>
                <a:latin typeface="Arial"/>
                <a:ea typeface="Arial"/>
                <a:cs typeface="Arial"/>
                <a:sym typeface="Arial"/>
              </a:rPr>
              <a:t>conceptos</a:t>
            </a:r>
            <a:r>
              <a:rPr lang="en-US" sz="1400" b="0" i="0" u="none" strike="noStrike" cap="none" dirty="0">
                <a:solidFill>
                  <a:srgbClr val="1B374C"/>
                </a:solidFill>
                <a:latin typeface="Arial"/>
                <a:ea typeface="Arial"/>
                <a:cs typeface="Arial"/>
                <a:sym typeface="Arial"/>
              </a:rPr>
              <a:t> </a:t>
            </a:r>
            <a:r>
              <a:rPr lang="en-US" sz="1400" b="0" i="0" u="none" strike="noStrike" cap="none" dirty="0" err="1">
                <a:solidFill>
                  <a:srgbClr val="1B374C"/>
                </a:solidFill>
                <a:latin typeface="Arial"/>
                <a:ea typeface="Arial"/>
                <a:cs typeface="Arial"/>
                <a:sym typeface="Arial"/>
              </a:rPr>
              <a:t>básicos</a:t>
            </a:r>
            <a:r>
              <a:rPr lang="en-US" sz="1400" b="0" i="0" u="none" strike="noStrike" cap="none" dirty="0">
                <a:solidFill>
                  <a:srgbClr val="1B374C"/>
                </a:solidFill>
                <a:latin typeface="Arial"/>
                <a:ea typeface="Arial"/>
                <a:cs typeface="Arial"/>
                <a:sym typeface="Arial"/>
              </a:rPr>
              <a:t> de Leave No Trace. Se </a:t>
            </a:r>
            <a:r>
              <a:rPr lang="en-US" sz="1400" b="0" i="0" u="none" strike="noStrike" cap="none" dirty="0" err="1">
                <a:solidFill>
                  <a:srgbClr val="1B374C"/>
                </a:solidFill>
                <a:latin typeface="Arial"/>
                <a:ea typeface="Arial"/>
                <a:cs typeface="Arial"/>
                <a:sym typeface="Arial"/>
              </a:rPr>
              <a:t>establece</a:t>
            </a:r>
            <a:r>
              <a:rPr lang="en-US" sz="1400" b="0" i="0" u="none" strike="noStrike" cap="none" dirty="0">
                <a:solidFill>
                  <a:srgbClr val="1B374C"/>
                </a:solidFill>
                <a:latin typeface="Arial"/>
                <a:ea typeface="Arial"/>
                <a:cs typeface="Arial"/>
                <a:sym typeface="Arial"/>
              </a:rPr>
              <a:t> </a:t>
            </a:r>
            <a:r>
              <a:rPr lang="en-US" sz="1400" b="0" i="0" u="none" strike="noStrike" cap="none" dirty="0" err="1">
                <a:solidFill>
                  <a:srgbClr val="1B374C"/>
                </a:solidFill>
                <a:latin typeface="Arial"/>
                <a:ea typeface="Arial"/>
                <a:cs typeface="Arial"/>
                <a:sym typeface="Arial"/>
              </a:rPr>
              <a:t>el</a:t>
            </a:r>
            <a:r>
              <a:rPr lang="en-US" sz="1400" b="0" i="0" u="none" strike="noStrike" cap="none" dirty="0">
                <a:solidFill>
                  <a:srgbClr val="1B374C"/>
                </a:solidFill>
                <a:latin typeface="Arial"/>
                <a:ea typeface="Arial"/>
                <a:cs typeface="Arial"/>
                <a:sym typeface="Arial"/>
              </a:rPr>
              <a:t> </a:t>
            </a:r>
            <a:r>
              <a:rPr lang="en-US" sz="1400" b="0" i="0" u="none" strike="noStrike" cap="none" dirty="0" err="1">
                <a:solidFill>
                  <a:srgbClr val="1B374C"/>
                </a:solidFill>
                <a:latin typeface="Arial"/>
                <a:ea typeface="Arial"/>
                <a:cs typeface="Arial"/>
                <a:sym typeface="Arial"/>
              </a:rPr>
              <a:t>programa</a:t>
            </a:r>
            <a:r>
              <a:rPr lang="en-US" sz="1400" b="0" i="0" u="none" strike="noStrike" cap="none" dirty="0">
                <a:solidFill>
                  <a:srgbClr val="1B374C"/>
                </a:solidFill>
                <a:latin typeface="Arial"/>
                <a:ea typeface="Arial"/>
                <a:cs typeface="Arial"/>
                <a:sym typeface="Arial"/>
              </a:rPr>
              <a:t> “No Trace”.</a:t>
            </a:r>
            <a:endParaRPr lang="en-US" dirty="0">
              <a:latin typeface="Arial"/>
              <a:cs typeface="Arial"/>
            </a:endParaRPr>
          </a:p>
        </p:txBody>
      </p:sp>
      <p:sp>
        <p:nvSpPr>
          <p:cNvPr id="8" name="Google Shape;386;p15">
            <a:extLst>
              <a:ext uri="{FF2B5EF4-FFF2-40B4-BE49-F238E27FC236}">
                <a16:creationId xmlns:a16="http://schemas.microsoft.com/office/drawing/2014/main" id="{6975EFA2-13EB-9488-F3F6-F962CC650A30}"/>
              </a:ext>
            </a:extLst>
          </p:cNvPr>
          <p:cNvSpPr txBox="1"/>
          <p:nvPr/>
        </p:nvSpPr>
        <p:spPr>
          <a:xfrm>
            <a:off x="6011974" y="1710372"/>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1980s</a:t>
            </a:r>
            <a:endParaRPr sz="1400" b="0" i="0" u="none" strike="noStrike" cap="none">
              <a:solidFill>
                <a:srgbClr val="009AD9"/>
              </a:solidFill>
              <a:latin typeface="Arial"/>
              <a:ea typeface="Arial"/>
              <a:cs typeface="Arial"/>
              <a:sym typeface="Arial"/>
            </a:endParaRPr>
          </a:p>
        </p:txBody>
      </p:sp>
      <p:sp>
        <p:nvSpPr>
          <p:cNvPr id="9" name="Google Shape;387;p15">
            <a:extLst>
              <a:ext uri="{FF2B5EF4-FFF2-40B4-BE49-F238E27FC236}">
                <a16:creationId xmlns:a16="http://schemas.microsoft.com/office/drawing/2014/main" id="{8904C4BF-021A-4C23-9A99-38CF091E520D}"/>
              </a:ext>
            </a:extLst>
          </p:cNvPr>
          <p:cNvSpPr txBox="1"/>
          <p:nvPr/>
        </p:nvSpPr>
        <p:spPr>
          <a:xfrm>
            <a:off x="7195959" y="1761135"/>
            <a:ext cx="4553215" cy="954067"/>
          </a:xfrm>
          <a:prstGeom prst="rect">
            <a:avLst/>
          </a:prstGeom>
          <a:noFill/>
          <a:ln>
            <a:noFill/>
          </a:ln>
        </p:spPr>
        <p:txBody>
          <a:bodyPr spcFirstLastPara="1" wrap="square" lIns="91425" tIns="45700" rIns="91425" bIns="45700" anchor="t" anchorCtr="0">
            <a:spAutoFit/>
          </a:bodyPr>
          <a:lstStyle/>
          <a:p>
            <a:pPr lvl="0" algn="l">
              <a:spcBef>
                <a:spcPts val="0"/>
              </a:spcBef>
              <a:spcAft>
                <a:spcPts val="0"/>
              </a:spcAft>
              <a:buNone/>
            </a:pPr>
            <a:r>
              <a:rPr lang="en-US" sz="1400" b="0" i="0" dirty="0">
                <a:solidFill>
                  <a:srgbClr val="242424"/>
                </a:solidFill>
                <a:effectLst/>
                <a:ea typeface="+mn-lt"/>
                <a:cs typeface="+mn-lt"/>
              </a:rPr>
              <a:t>Se </a:t>
            </a:r>
            <a:r>
              <a:rPr lang="en-US" sz="1400" b="0" i="0" dirty="0" err="1">
                <a:solidFill>
                  <a:srgbClr val="242424"/>
                </a:solidFill>
                <a:effectLst/>
                <a:ea typeface="+mn-lt"/>
                <a:cs typeface="+mn-lt"/>
              </a:rPr>
              <a:t>construyen</a:t>
            </a:r>
            <a:r>
              <a:rPr lang="en-US" sz="1400" b="0" i="0" dirty="0">
                <a:solidFill>
                  <a:srgbClr val="242424"/>
                </a:solidFill>
                <a:effectLst/>
                <a:ea typeface="+mn-lt"/>
                <a:cs typeface="+mn-lt"/>
              </a:rPr>
              <a:t> </a:t>
            </a:r>
            <a:r>
              <a:rPr lang="en-US" sz="1400" b="0" i="0" dirty="0" err="1">
                <a:solidFill>
                  <a:srgbClr val="242424"/>
                </a:solidFill>
                <a:effectLst/>
                <a:ea typeface="+mn-lt"/>
                <a:cs typeface="+mn-lt"/>
              </a:rPr>
              <a:t>los</a:t>
            </a:r>
            <a:r>
              <a:rPr lang="en-US" sz="1400" b="0" i="0" dirty="0">
                <a:solidFill>
                  <a:srgbClr val="242424"/>
                </a:solidFill>
                <a:effectLst/>
                <a:ea typeface="+mn-lt"/>
                <a:cs typeface="+mn-lt"/>
              </a:rPr>
              <a:t> </a:t>
            </a:r>
            <a:r>
              <a:rPr lang="en-US" sz="1400" b="0" i="0" dirty="0" err="1">
                <a:solidFill>
                  <a:srgbClr val="242424"/>
                </a:solidFill>
                <a:effectLst/>
                <a:ea typeface="+mn-lt"/>
                <a:cs typeface="+mn-lt"/>
              </a:rPr>
              <a:t>fundamentos</a:t>
            </a:r>
            <a:r>
              <a:rPr lang="en-US" sz="1400" b="0" i="0" dirty="0">
                <a:solidFill>
                  <a:srgbClr val="242424"/>
                </a:solidFill>
                <a:effectLst/>
                <a:ea typeface="+mn-lt"/>
                <a:cs typeface="+mn-lt"/>
              </a:rPr>
              <a:t> del </a:t>
            </a:r>
            <a:r>
              <a:rPr lang="en-US" sz="1400" b="0" i="0" dirty="0" err="1">
                <a:solidFill>
                  <a:srgbClr val="242424"/>
                </a:solidFill>
                <a:effectLst/>
                <a:ea typeface="+mn-lt"/>
                <a:cs typeface="+mn-lt"/>
              </a:rPr>
              <a:t>programa</a:t>
            </a:r>
            <a:r>
              <a:rPr lang="en-US" sz="1400" b="0" i="0" dirty="0">
                <a:solidFill>
                  <a:srgbClr val="242424"/>
                </a:solidFill>
                <a:effectLst/>
                <a:ea typeface="+mn-lt"/>
                <a:cs typeface="+mn-lt"/>
              </a:rPr>
              <a:t> Leave No Trace, a </a:t>
            </a:r>
            <a:r>
              <a:rPr lang="en-US" sz="1400" b="0" i="0" dirty="0" err="1">
                <a:solidFill>
                  <a:srgbClr val="242424"/>
                </a:solidFill>
                <a:effectLst/>
                <a:ea typeface="+mn-lt"/>
                <a:cs typeface="+mn-lt"/>
              </a:rPr>
              <a:t>través</a:t>
            </a:r>
            <a:r>
              <a:rPr lang="en-US" sz="1400" b="0" i="0" dirty="0">
                <a:solidFill>
                  <a:srgbClr val="242424"/>
                </a:solidFill>
                <a:effectLst/>
                <a:ea typeface="+mn-lt"/>
                <a:cs typeface="+mn-lt"/>
              </a:rPr>
              <a:t> de </a:t>
            </a:r>
            <a:r>
              <a:rPr lang="en-US" sz="1400" b="0" i="0" dirty="0" err="1">
                <a:solidFill>
                  <a:srgbClr val="242424"/>
                </a:solidFill>
                <a:effectLst/>
                <a:ea typeface="+mn-lt"/>
                <a:cs typeface="+mn-lt"/>
              </a:rPr>
              <a:t>una</a:t>
            </a:r>
            <a:r>
              <a:rPr lang="en-US" sz="1400" b="0" i="0" dirty="0">
                <a:solidFill>
                  <a:srgbClr val="242424"/>
                </a:solidFill>
                <a:effectLst/>
                <a:ea typeface="+mn-lt"/>
                <a:cs typeface="+mn-lt"/>
              </a:rPr>
              <a:t> </a:t>
            </a:r>
            <a:r>
              <a:rPr lang="en-US" sz="1400" b="0" i="0" dirty="0" err="1">
                <a:solidFill>
                  <a:srgbClr val="242424"/>
                </a:solidFill>
                <a:effectLst/>
                <a:ea typeface="+mn-lt"/>
                <a:cs typeface="+mn-lt"/>
              </a:rPr>
              <a:t>asociación</a:t>
            </a:r>
            <a:r>
              <a:rPr lang="en-US" sz="1400" b="0" i="0" dirty="0">
                <a:solidFill>
                  <a:srgbClr val="242424"/>
                </a:solidFill>
                <a:effectLst/>
                <a:ea typeface="+mn-lt"/>
                <a:cs typeface="+mn-lt"/>
              </a:rPr>
              <a:t> entre </a:t>
            </a:r>
            <a:r>
              <a:rPr lang="en-US" sz="1400" b="0" i="0" dirty="0" err="1">
                <a:solidFill>
                  <a:srgbClr val="242424"/>
                </a:solidFill>
                <a:effectLst/>
                <a:ea typeface="+mn-lt"/>
                <a:cs typeface="+mn-lt"/>
              </a:rPr>
              <a:t>agencias</a:t>
            </a:r>
            <a:r>
              <a:rPr lang="en-US" sz="1400" b="0" i="0" dirty="0">
                <a:solidFill>
                  <a:srgbClr val="242424"/>
                </a:solidFill>
                <a:effectLst/>
                <a:ea typeface="+mn-lt"/>
                <a:cs typeface="+mn-lt"/>
              </a:rPr>
              <a:t> </a:t>
            </a:r>
            <a:r>
              <a:rPr lang="en-US" sz="1400" b="0" i="0" dirty="0" err="1">
                <a:solidFill>
                  <a:srgbClr val="242424"/>
                </a:solidFill>
                <a:effectLst/>
                <a:ea typeface="+mn-lt"/>
                <a:cs typeface="+mn-lt"/>
              </a:rPr>
              <a:t>gubernamentales</a:t>
            </a:r>
            <a:r>
              <a:rPr lang="en-US" sz="1400" b="0" i="0" dirty="0">
                <a:solidFill>
                  <a:srgbClr val="242424"/>
                </a:solidFill>
                <a:effectLst/>
                <a:ea typeface="+mn-lt"/>
                <a:cs typeface="+mn-lt"/>
              </a:rPr>
              <a:t> de </a:t>
            </a:r>
            <a:r>
              <a:rPr lang="en-US" sz="1400" b="0" i="0" dirty="0" err="1">
                <a:solidFill>
                  <a:srgbClr val="242424"/>
                </a:solidFill>
                <a:effectLst/>
                <a:ea typeface="+mn-lt"/>
                <a:cs typeface="+mn-lt"/>
              </a:rPr>
              <a:t>manejo</a:t>
            </a:r>
            <a:r>
              <a:rPr lang="en-US" sz="1400" b="0" i="0" dirty="0">
                <a:solidFill>
                  <a:srgbClr val="242424"/>
                </a:solidFill>
                <a:effectLst/>
                <a:ea typeface="+mn-lt"/>
                <a:cs typeface="+mn-lt"/>
              </a:rPr>
              <a:t> de tierras y la National Outdoor Leadership School. </a:t>
            </a:r>
            <a:endParaRPr lang="en-US" dirty="0">
              <a:effectLst/>
              <a:ea typeface="+mn-lt"/>
              <a:cs typeface="+mn-lt"/>
            </a:endParaRPr>
          </a:p>
        </p:txBody>
      </p:sp>
      <p:sp>
        <p:nvSpPr>
          <p:cNvPr id="10" name="Google Shape;389;p15">
            <a:extLst>
              <a:ext uri="{FF2B5EF4-FFF2-40B4-BE49-F238E27FC236}">
                <a16:creationId xmlns:a16="http://schemas.microsoft.com/office/drawing/2014/main" id="{152415B8-E875-3C40-BAC2-F489458355DD}"/>
              </a:ext>
            </a:extLst>
          </p:cNvPr>
          <p:cNvSpPr txBox="1"/>
          <p:nvPr/>
        </p:nvSpPr>
        <p:spPr>
          <a:xfrm>
            <a:off x="6011974" y="2703080"/>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1990s</a:t>
            </a:r>
            <a:endParaRPr sz="1400" b="0" i="0" u="none" strike="noStrike" cap="none">
              <a:solidFill>
                <a:srgbClr val="009AD9"/>
              </a:solidFill>
              <a:latin typeface="Arial"/>
              <a:ea typeface="Arial"/>
              <a:cs typeface="Arial"/>
              <a:sym typeface="Arial"/>
            </a:endParaRPr>
          </a:p>
        </p:txBody>
      </p:sp>
      <p:sp>
        <p:nvSpPr>
          <p:cNvPr id="11" name="Google Shape;390;p15">
            <a:extLst>
              <a:ext uri="{FF2B5EF4-FFF2-40B4-BE49-F238E27FC236}">
                <a16:creationId xmlns:a16="http://schemas.microsoft.com/office/drawing/2014/main" id="{B5EB4ABB-6478-CE85-104B-9195F1E14F13}"/>
              </a:ext>
            </a:extLst>
          </p:cNvPr>
          <p:cNvSpPr txBox="1"/>
          <p:nvPr/>
        </p:nvSpPr>
        <p:spPr>
          <a:xfrm>
            <a:off x="7195960" y="2749434"/>
            <a:ext cx="4284967" cy="523180"/>
          </a:xfrm>
          <a:prstGeom prst="rect">
            <a:avLst/>
          </a:prstGeom>
          <a:noFill/>
          <a:ln>
            <a:noFill/>
          </a:ln>
        </p:spPr>
        <p:txBody>
          <a:bodyPr spcFirstLastPara="1" wrap="square" lIns="91425" tIns="45700" rIns="91425" bIns="45700" anchor="t" anchorCtr="0">
            <a:spAutoFit/>
          </a:bodyPr>
          <a:lstStyle/>
          <a:p>
            <a:r>
              <a:rPr lang="en-US" sz="1400" b="0" i="0" u="none" strike="noStrike" cap="none">
                <a:solidFill>
                  <a:srgbClr val="1B374C"/>
                </a:solidFill>
                <a:latin typeface="Arial"/>
                <a:ea typeface="Arial"/>
                <a:cs typeface="Arial"/>
                <a:sym typeface="Arial"/>
              </a:rPr>
              <a:t>Se establece la organización independiente Leave No Trace, como entidad sin fines de lucro.</a:t>
            </a:r>
            <a:endParaRPr lang="en-US">
              <a:latin typeface="Arial"/>
              <a:cs typeface="Arial"/>
              <a:sym typeface="Arial"/>
            </a:endParaRPr>
          </a:p>
        </p:txBody>
      </p:sp>
      <p:sp>
        <p:nvSpPr>
          <p:cNvPr id="12" name="Google Shape;393;p15">
            <a:extLst>
              <a:ext uri="{FF2B5EF4-FFF2-40B4-BE49-F238E27FC236}">
                <a16:creationId xmlns:a16="http://schemas.microsoft.com/office/drawing/2014/main" id="{80CF5786-F218-9C24-A499-7DBC6CBC4F91}"/>
              </a:ext>
            </a:extLst>
          </p:cNvPr>
          <p:cNvSpPr txBox="1"/>
          <p:nvPr/>
        </p:nvSpPr>
        <p:spPr>
          <a:xfrm>
            <a:off x="7195959" y="3312357"/>
            <a:ext cx="4553214" cy="738623"/>
          </a:xfrm>
          <a:prstGeom prst="rect">
            <a:avLst/>
          </a:prstGeom>
          <a:noFill/>
          <a:ln>
            <a:noFill/>
          </a:ln>
        </p:spPr>
        <p:txBody>
          <a:bodyPr spcFirstLastPara="1" wrap="square" lIns="91425" tIns="45700" rIns="91425" bIns="45700" anchor="t" anchorCtr="0">
            <a:spAutoFit/>
          </a:bodyPr>
          <a:lstStyle/>
          <a:p>
            <a:r>
              <a:rPr lang="en-US" sz="1400">
                <a:solidFill>
                  <a:srgbClr val="1B374C"/>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17"/>
                  </a:ext>
                </a:extLst>
              </a:rPr>
              <a:t>Leave No Trace expande su foco para abordar temáticas en áreas remotas, áreas desarrolladas y ambientes urbanos.</a:t>
            </a:r>
            <a:endParaRPr lang="en-US" sz="1400">
              <a:solidFill>
                <a:srgbClr val="1B374C"/>
              </a:solidFill>
              <a:latin typeface="Arial"/>
              <a:cs typeface="Arial"/>
            </a:endParaRPr>
          </a:p>
        </p:txBody>
      </p:sp>
      <p:sp>
        <p:nvSpPr>
          <p:cNvPr id="13" name="Google Shape;394;p15">
            <a:extLst>
              <a:ext uri="{FF2B5EF4-FFF2-40B4-BE49-F238E27FC236}">
                <a16:creationId xmlns:a16="http://schemas.microsoft.com/office/drawing/2014/main" id="{A0568343-9060-4582-79F6-811DCDC545A3}"/>
              </a:ext>
            </a:extLst>
          </p:cNvPr>
          <p:cNvSpPr txBox="1"/>
          <p:nvPr/>
        </p:nvSpPr>
        <p:spPr>
          <a:xfrm>
            <a:off x="6011974" y="3255468"/>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2000s</a:t>
            </a:r>
            <a:endParaRPr sz="1400" b="0" i="0" u="none" strike="noStrike" cap="none">
              <a:solidFill>
                <a:srgbClr val="009AD9"/>
              </a:solidFill>
              <a:latin typeface="Arial"/>
              <a:ea typeface="Arial"/>
              <a:cs typeface="Arial"/>
              <a:sym typeface="Arial"/>
            </a:endParaRPr>
          </a:p>
        </p:txBody>
      </p:sp>
      <p:sp>
        <p:nvSpPr>
          <p:cNvPr id="14" name="Google Shape;396;p15">
            <a:extLst>
              <a:ext uri="{FF2B5EF4-FFF2-40B4-BE49-F238E27FC236}">
                <a16:creationId xmlns:a16="http://schemas.microsoft.com/office/drawing/2014/main" id="{1CF2885F-3424-AA4E-186F-BE163D4A0587}"/>
              </a:ext>
            </a:extLst>
          </p:cNvPr>
          <p:cNvSpPr txBox="1"/>
          <p:nvPr/>
        </p:nvSpPr>
        <p:spPr>
          <a:xfrm>
            <a:off x="7195960" y="4101247"/>
            <a:ext cx="4553214" cy="1292621"/>
          </a:xfrm>
          <a:prstGeom prst="rect">
            <a:avLst/>
          </a:prstGeom>
          <a:noFill/>
          <a:ln>
            <a:noFill/>
          </a:ln>
        </p:spPr>
        <p:txBody>
          <a:bodyPr spcFirstLastPara="1" wrap="square" lIns="91425" tIns="45700" rIns="91425" bIns="45700" anchor="t" anchorCtr="0">
            <a:spAutoFit/>
          </a:bodyPr>
          <a:lstStyle/>
          <a:p>
            <a:r>
              <a:rPr lang="en-US" sz="1400" b="0" i="0" u="none" strike="noStrike" cap="none" dirty="0">
                <a:solidFill>
                  <a:srgbClr val="1B374C"/>
                </a:solidFill>
                <a:latin typeface="Arial"/>
                <a:ea typeface="Arial"/>
                <a:cs typeface="Arial"/>
                <a:sym typeface="Arial"/>
              </a:rPr>
              <a:t>La </a:t>
            </a:r>
            <a:r>
              <a:rPr lang="en-US" sz="1400" b="0" i="0" u="none" strike="noStrike" cap="none" dirty="0" err="1">
                <a:solidFill>
                  <a:srgbClr val="1B374C"/>
                </a:solidFill>
                <a:latin typeface="Arial"/>
                <a:ea typeface="Arial"/>
                <a:cs typeface="Arial"/>
                <a:sym typeface="Arial"/>
              </a:rPr>
              <a:t>ciencia</a:t>
            </a:r>
            <a:r>
              <a:rPr lang="en-US" sz="1400" b="0" i="0" u="none" strike="noStrike" cap="none" dirty="0">
                <a:solidFill>
                  <a:srgbClr val="1B374C"/>
                </a:solidFill>
                <a:latin typeface="Arial"/>
                <a:ea typeface="Arial"/>
                <a:cs typeface="Arial"/>
                <a:sym typeface="Arial"/>
              </a:rPr>
              <a:t> de Leave No Trace </a:t>
            </a:r>
            <a:r>
              <a:rPr lang="en-US" sz="1400" b="0" i="0" u="none" strike="noStrike" cap="none" dirty="0" err="1">
                <a:solidFill>
                  <a:srgbClr val="1B374C"/>
                </a:solidFill>
                <a:latin typeface="Arial"/>
                <a:ea typeface="Arial"/>
                <a:cs typeface="Arial"/>
                <a:sym typeface="Arial"/>
              </a:rPr>
              <a:t>crece</a:t>
            </a:r>
            <a:r>
              <a:rPr lang="en-US" sz="1400" b="0" i="0" u="none" strike="noStrike" cap="none" dirty="0">
                <a:solidFill>
                  <a:srgbClr val="1B374C"/>
                </a:solidFill>
                <a:latin typeface="Arial"/>
                <a:ea typeface="Arial"/>
                <a:cs typeface="Arial"/>
                <a:sym typeface="Arial"/>
              </a:rPr>
              <a:t> hasta ser un campo </a:t>
            </a:r>
            <a:r>
              <a:rPr lang="en-US" sz="1400" b="0" i="0" u="none" strike="noStrike" cap="none" dirty="0" err="1">
                <a:solidFill>
                  <a:srgbClr val="1B374C"/>
                </a:solidFill>
                <a:latin typeface="Arial"/>
                <a:ea typeface="Arial"/>
                <a:cs typeface="Arial"/>
                <a:sym typeface="Arial"/>
              </a:rPr>
              <a:t>académico</a:t>
            </a:r>
            <a:r>
              <a:rPr lang="en-US" sz="1400" b="0" i="0" u="none" strike="noStrike" cap="none" dirty="0">
                <a:solidFill>
                  <a:srgbClr val="1B374C"/>
                </a:solidFill>
                <a:latin typeface="Arial"/>
                <a:ea typeface="Arial"/>
                <a:cs typeface="Arial"/>
                <a:sym typeface="Arial"/>
              </a:rPr>
              <a:t> per se, y se </a:t>
            </a:r>
            <a:r>
              <a:rPr lang="en-US" sz="1400" b="0" i="0" u="none" strike="noStrike" cap="none" dirty="0" err="1">
                <a:solidFill>
                  <a:srgbClr val="1B374C"/>
                </a:solidFill>
                <a:latin typeface="Arial"/>
                <a:ea typeface="Arial"/>
                <a:cs typeface="Arial"/>
                <a:sym typeface="Arial"/>
              </a:rPr>
              <a:t>establecen</a:t>
            </a:r>
            <a:r>
              <a:rPr lang="en-US" sz="1400" b="0" i="0" u="none" strike="noStrike" cap="none" dirty="0">
                <a:solidFill>
                  <a:srgbClr val="1B374C"/>
                </a:solidFill>
                <a:latin typeface="Arial"/>
                <a:ea typeface="Arial"/>
                <a:cs typeface="Arial"/>
                <a:sym typeface="Arial"/>
              </a:rPr>
              <a:t> </a:t>
            </a:r>
            <a:r>
              <a:rPr lang="en-US" sz="1400" b="0" i="0" u="none" strike="noStrike" cap="none" dirty="0" err="1">
                <a:solidFill>
                  <a:srgbClr val="1B374C"/>
                </a:solidFill>
                <a:latin typeface="Arial"/>
                <a:ea typeface="Arial"/>
                <a:cs typeface="Arial"/>
                <a:sym typeface="Arial"/>
              </a:rPr>
              <a:t>nuevos</a:t>
            </a:r>
            <a:r>
              <a:rPr lang="en-US" sz="1400" b="0" i="0" u="none" strike="noStrike" cap="none" dirty="0">
                <a:solidFill>
                  <a:srgbClr val="1B374C"/>
                </a:solidFill>
                <a:latin typeface="Arial"/>
                <a:ea typeface="Arial"/>
                <a:cs typeface="Arial"/>
                <a:sym typeface="Arial"/>
              </a:rPr>
              <a:t> </a:t>
            </a:r>
            <a:r>
              <a:rPr lang="en-US" sz="1400" b="0" i="0" u="none" strike="noStrike" cap="none" dirty="0" err="1">
                <a:solidFill>
                  <a:srgbClr val="1B374C"/>
                </a:solidFill>
                <a:latin typeface="Arial"/>
                <a:ea typeface="Arial"/>
                <a:cs typeface="Arial"/>
                <a:sym typeface="Arial"/>
              </a:rPr>
              <a:t>socios</a:t>
            </a:r>
            <a:r>
              <a:rPr lang="en-US" sz="1400" b="0" i="0" u="none" strike="noStrike" cap="none" dirty="0">
                <a:solidFill>
                  <a:srgbClr val="1B374C"/>
                </a:solidFill>
                <a:latin typeface="Arial"/>
                <a:ea typeface="Arial"/>
                <a:cs typeface="Arial"/>
                <a:sym typeface="Arial"/>
              </a:rPr>
              <a:t> de </a:t>
            </a:r>
            <a:r>
              <a:rPr lang="en-US" sz="1400" b="0" i="0" u="none" strike="noStrike" cap="none" dirty="0" err="1">
                <a:solidFill>
                  <a:srgbClr val="1B374C"/>
                </a:solidFill>
                <a:latin typeface="Arial"/>
                <a:ea typeface="Arial"/>
                <a:cs typeface="Arial"/>
                <a:sym typeface="Arial"/>
              </a:rPr>
              <a:t>investigación</a:t>
            </a:r>
            <a:r>
              <a:rPr lang="en-US" sz="1400" b="0" i="0" u="none" strike="noStrike" cap="none" dirty="0">
                <a:solidFill>
                  <a:srgbClr val="1B374C"/>
                </a:solidFill>
                <a:latin typeface="Arial"/>
                <a:ea typeface="Arial"/>
                <a:cs typeface="Arial"/>
                <a:sym typeface="Arial"/>
              </a:rPr>
              <a:t>.</a:t>
            </a:r>
            <a:endParaRPr lang="en-US" dirty="0">
              <a:latin typeface="Arial"/>
              <a:cs typeface="Arial"/>
              <a:sym typeface="Arial"/>
            </a:endParaRPr>
          </a:p>
          <a:p>
            <a:br>
              <a:rPr lang="en-US" dirty="0">
                <a:sym typeface="Arial"/>
              </a:rPr>
            </a:br>
            <a:endParaRPr lang="en-US" dirty="0"/>
          </a:p>
        </p:txBody>
      </p:sp>
      <p:sp>
        <p:nvSpPr>
          <p:cNvPr id="15" name="Google Shape;397;p15">
            <a:extLst>
              <a:ext uri="{FF2B5EF4-FFF2-40B4-BE49-F238E27FC236}">
                <a16:creationId xmlns:a16="http://schemas.microsoft.com/office/drawing/2014/main" id="{1FBC12F9-6332-E57D-ECC8-E00624FBFC7D}"/>
              </a:ext>
            </a:extLst>
          </p:cNvPr>
          <p:cNvSpPr txBox="1"/>
          <p:nvPr/>
        </p:nvSpPr>
        <p:spPr>
          <a:xfrm>
            <a:off x="6011974" y="4048472"/>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2010s</a:t>
            </a:r>
            <a:endParaRPr sz="1400" b="0" i="0" u="none" strike="noStrike" cap="none">
              <a:solidFill>
                <a:srgbClr val="009AD9"/>
              </a:solidFill>
              <a:latin typeface="Arial"/>
              <a:ea typeface="Arial"/>
              <a:cs typeface="Arial"/>
              <a:sym typeface="Arial"/>
            </a:endParaRPr>
          </a:p>
        </p:txBody>
      </p:sp>
      <p:sp>
        <p:nvSpPr>
          <p:cNvPr id="16" name="Google Shape;383;p15">
            <a:extLst>
              <a:ext uri="{FF2B5EF4-FFF2-40B4-BE49-F238E27FC236}">
                <a16:creationId xmlns:a16="http://schemas.microsoft.com/office/drawing/2014/main" id="{8F55B6D5-3573-C4E1-3562-AB445E52DD9F}"/>
              </a:ext>
            </a:extLst>
          </p:cNvPr>
          <p:cNvSpPr txBox="1"/>
          <p:nvPr/>
        </p:nvSpPr>
        <p:spPr>
          <a:xfrm>
            <a:off x="6011974" y="379511"/>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1960s</a:t>
            </a:r>
            <a:endParaRPr sz="1400" b="0" i="0" u="none" strike="noStrike" cap="none">
              <a:solidFill>
                <a:srgbClr val="009AD9"/>
              </a:solidFill>
              <a:latin typeface="Arial"/>
              <a:ea typeface="Arial"/>
              <a:cs typeface="Arial"/>
              <a:sym typeface="Arial"/>
            </a:endParaRPr>
          </a:p>
        </p:txBody>
      </p:sp>
      <p:sp>
        <p:nvSpPr>
          <p:cNvPr id="17" name="Google Shape;396;p15">
            <a:extLst>
              <a:ext uri="{FF2B5EF4-FFF2-40B4-BE49-F238E27FC236}">
                <a16:creationId xmlns:a16="http://schemas.microsoft.com/office/drawing/2014/main" id="{1420CD86-61D1-CA2E-1F8C-472E18E6D86C}"/>
              </a:ext>
            </a:extLst>
          </p:cNvPr>
          <p:cNvSpPr txBox="1"/>
          <p:nvPr/>
        </p:nvSpPr>
        <p:spPr>
          <a:xfrm>
            <a:off x="7195960" y="4885707"/>
            <a:ext cx="4553214" cy="954067"/>
          </a:xfrm>
          <a:prstGeom prst="rect">
            <a:avLst/>
          </a:prstGeom>
          <a:noFill/>
          <a:ln>
            <a:noFill/>
          </a:ln>
        </p:spPr>
        <p:txBody>
          <a:bodyPr spcFirstLastPara="1" wrap="square" lIns="91425" tIns="45700" rIns="91425" bIns="45700" anchor="t" anchorCtr="0">
            <a:spAutoFit/>
          </a:bodyPr>
          <a:lstStyle/>
          <a:p>
            <a:r>
              <a:rPr lang="en-US" sz="1400" b="0" i="0" dirty="0">
                <a:solidFill>
                  <a:srgbClr val="242424"/>
                </a:solidFill>
                <a:effectLst/>
                <a:ea typeface="+mn-lt"/>
                <a:cs typeface="+mn-lt"/>
              </a:rPr>
              <a:t>Se </a:t>
            </a:r>
            <a:r>
              <a:rPr lang="en-US" sz="1400" b="0" i="0" dirty="0" err="1">
                <a:solidFill>
                  <a:srgbClr val="242424"/>
                </a:solidFill>
                <a:effectLst/>
                <a:ea typeface="+mn-lt"/>
                <a:cs typeface="+mn-lt"/>
              </a:rPr>
              <a:t>introducen</a:t>
            </a:r>
            <a:r>
              <a:rPr lang="en-US" sz="1400" b="0" i="0" dirty="0">
                <a:solidFill>
                  <a:srgbClr val="242424"/>
                </a:solidFill>
                <a:effectLst/>
                <a:ea typeface="+mn-lt"/>
                <a:cs typeface="+mn-lt"/>
              </a:rPr>
              <a:t> </a:t>
            </a:r>
            <a:r>
              <a:rPr lang="en-US" sz="1400" b="0" i="0" dirty="0" err="1">
                <a:solidFill>
                  <a:srgbClr val="242424"/>
                </a:solidFill>
                <a:effectLst/>
                <a:ea typeface="+mn-lt"/>
                <a:cs typeface="+mn-lt"/>
              </a:rPr>
              <a:t>nuevas</a:t>
            </a:r>
            <a:r>
              <a:rPr lang="en-US" sz="1400" b="0" i="0" dirty="0">
                <a:solidFill>
                  <a:srgbClr val="242424"/>
                </a:solidFill>
                <a:effectLst/>
                <a:ea typeface="+mn-lt"/>
                <a:cs typeface="+mn-lt"/>
              </a:rPr>
              <a:t> </a:t>
            </a:r>
            <a:r>
              <a:rPr lang="en-US" sz="1400" b="0" i="0" dirty="0" err="1">
                <a:solidFill>
                  <a:srgbClr val="242424"/>
                </a:solidFill>
                <a:effectLst/>
                <a:ea typeface="+mn-lt"/>
                <a:cs typeface="+mn-lt"/>
              </a:rPr>
              <a:t>líneas</a:t>
            </a:r>
            <a:r>
              <a:rPr lang="en-US" sz="1400" b="0" i="0" dirty="0">
                <a:solidFill>
                  <a:srgbClr val="242424"/>
                </a:solidFill>
                <a:effectLst/>
                <a:ea typeface="+mn-lt"/>
                <a:cs typeface="+mn-lt"/>
              </a:rPr>
              <a:t> de </a:t>
            </a:r>
            <a:r>
              <a:rPr lang="en-US" sz="1400" b="0" i="0" dirty="0" err="1">
                <a:solidFill>
                  <a:srgbClr val="242424"/>
                </a:solidFill>
                <a:effectLst/>
                <a:ea typeface="+mn-lt"/>
                <a:cs typeface="+mn-lt"/>
              </a:rPr>
              <a:t>capacitación</a:t>
            </a:r>
            <a:r>
              <a:rPr lang="en-US" sz="1400" b="0" i="0" dirty="0">
                <a:solidFill>
                  <a:srgbClr val="242424"/>
                </a:solidFill>
                <a:effectLst/>
                <a:ea typeface="+mn-lt"/>
                <a:cs typeface="+mn-lt"/>
              </a:rPr>
              <a:t> tanto para </a:t>
            </a:r>
            <a:r>
              <a:rPr lang="en-US" sz="1400" b="0" i="0" dirty="0" err="1">
                <a:solidFill>
                  <a:srgbClr val="242424"/>
                </a:solidFill>
                <a:effectLst/>
                <a:ea typeface="+mn-lt"/>
                <a:cs typeface="+mn-lt"/>
              </a:rPr>
              <a:t>profesionales</a:t>
            </a:r>
            <a:r>
              <a:rPr lang="en-US" sz="1400" b="0" i="0" dirty="0">
                <a:solidFill>
                  <a:srgbClr val="242424"/>
                </a:solidFill>
                <a:effectLst/>
                <a:ea typeface="+mn-lt"/>
                <a:cs typeface="+mn-lt"/>
              </a:rPr>
              <a:t> de las </a:t>
            </a:r>
            <a:r>
              <a:rPr lang="en-US" sz="1400" b="0" i="0" dirty="0" err="1">
                <a:solidFill>
                  <a:srgbClr val="242424"/>
                </a:solidFill>
                <a:effectLst/>
                <a:ea typeface="+mn-lt"/>
                <a:cs typeface="+mn-lt"/>
              </a:rPr>
              <a:t>actividades</a:t>
            </a:r>
            <a:r>
              <a:rPr lang="en-US" sz="1400" b="0" i="0" dirty="0">
                <a:solidFill>
                  <a:srgbClr val="242424"/>
                </a:solidFill>
                <a:effectLst/>
                <a:ea typeface="+mn-lt"/>
                <a:cs typeface="+mn-lt"/>
              </a:rPr>
              <a:t> al </a:t>
            </a:r>
            <a:r>
              <a:rPr lang="en-US" sz="1400" b="0" i="0" dirty="0" err="1">
                <a:solidFill>
                  <a:srgbClr val="242424"/>
                </a:solidFill>
                <a:effectLst/>
                <a:ea typeface="+mn-lt"/>
                <a:cs typeface="+mn-lt"/>
              </a:rPr>
              <a:t>aire</a:t>
            </a:r>
            <a:r>
              <a:rPr lang="en-US" sz="1400" b="0" i="0" dirty="0">
                <a:solidFill>
                  <a:srgbClr val="242424"/>
                </a:solidFill>
                <a:effectLst/>
                <a:ea typeface="+mn-lt"/>
                <a:cs typeface="+mn-lt"/>
              </a:rPr>
              <a:t> libre </a:t>
            </a:r>
            <a:r>
              <a:rPr lang="en-US" sz="1400" b="0" i="0" dirty="0" err="1">
                <a:solidFill>
                  <a:srgbClr val="242424"/>
                </a:solidFill>
                <a:effectLst/>
                <a:ea typeface="+mn-lt"/>
                <a:cs typeface="+mn-lt"/>
              </a:rPr>
              <a:t>como</a:t>
            </a:r>
            <a:r>
              <a:rPr lang="en-US" sz="1400" b="0" i="0" dirty="0">
                <a:solidFill>
                  <a:srgbClr val="242424"/>
                </a:solidFill>
                <a:effectLst/>
                <a:ea typeface="+mn-lt"/>
                <a:cs typeface="+mn-lt"/>
              </a:rPr>
              <a:t> para </a:t>
            </a:r>
            <a:r>
              <a:rPr lang="en-US" sz="1400" b="0" i="0" dirty="0" err="1">
                <a:solidFill>
                  <a:srgbClr val="242424"/>
                </a:solidFill>
                <a:effectLst/>
                <a:ea typeface="+mn-lt"/>
                <a:cs typeface="+mn-lt"/>
              </a:rPr>
              <a:t>el</a:t>
            </a:r>
            <a:r>
              <a:rPr lang="en-US" sz="1400" b="0" i="0" dirty="0">
                <a:solidFill>
                  <a:srgbClr val="242424"/>
                </a:solidFill>
                <a:effectLst/>
                <a:ea typeface="+mn-lt"/>
                <a:cs typeface="+mn-lt"/>
              </a:rPr>
              <a:t> </a:t>
            </a:r>
            <a:r>
              <a:rPr lang="en-US" sz="1400" b="0" i="0" dirty="0" err="1">
                <a:solidFill>
                  <a:srgbClr val="242424"/>
                </a:solidFill>
                <a:effectLst/>
                <a:ea typeface="+mn-lt"/>
                <a:cs typeface="+mn-lt"/>
              </a:rPr>
              <a:t>público</a:t>
            </a:r>
            <a:r>
              <a:rPr lang="en-US" sz="1400" b="0" i="0" dirty="0">
                <a:solidFill>
                  <a:srgbClr val="242424"/>
                </a:solidFill>
                <a:effectLst/>
                <a:ea typeface="+mn-lt"/>
                <a:cs typeface="+mn-lt"/>
              </a:rPr>
              <a:t> general, y </a:t>
            </a:r>
            <a:r>
              <a:rPr lang="en-US" sz="1400" b="0" i="0" dirty="0" err="1">
                <a:solidFill>
                  <a:srgbClr val="242424"/>
                </a:solidFill>
                <a:effectLst/>
                <a:ea typeface="+mn-lt"/>
                <a:cs typeface="+mn-lt"/>
              </a:rPr>
              <a:t>el</a:t>
            </a:r>
            <a:r>
              <a:rPr lang="en-US" sz="1400" b="0" i="0" dirty="0">
                <a:solidFill>
                  <a:srgbClr val="242424"/>
                </a:solidFill>
                <a:effectLst/>
                <a:ea typeface="+mn-lt"/>
                <a:cs typeface="+mn-lt"/>
              </a:rPr>
              <a:t> </a:t>
            </a:r>
            <a:r>
              <a:rPr lang="en-US" sz="1400" b="0" i="0" dirty="0" err="1">
                <a:solidFill>
                  <a:srgbClr val="242424"/>
                </a:solidFill>
                <a:effectLst/>
                <a:ea typeface="+mn-lt"/>
                <a:cs typeface="+mn-lt"/>
              </a:rPr>
              <a:t>programa</a:t>
            </a:r>
            <a:r>
              <a:rPr lang="en-US" sz="1400" b="0" i="0" dirty="0">
                <a:solidFill>
                  <a:srgbClr val="242424"/>
                </a:solidFill>
                <a:effectLst/>
                <a:ea typeface="+mn-lt"/>
                <a:cs typeface="+mn-lt"/>
              </a:rPr>
              <a:t> </a:t>
            </a:r>
            <a:r>
              <a:rPr lang="en-US" sz="1400" b="0" i="0" dirty="0" err="1">
                <a:solidFill>
                  <a:srgbClr val="242424"/>
                </a:solidFill>
                <a:effectLst/>
                <a:ea typeface="+mn-lt"/>
                <a:cs typeface="+mn-lt"/>
              </a:rPr>
              <a:t>internacional</a:t>
            </a:r>
            <a:r>
              <a:rPr lang="en-US" sz="1400" b="0" i="0" dirty="0">
                <a:solidFill>
                  <a:srgbClr val="242424"/>
                </a:solidFill>
                <a:effectLst/>
                <a:ea typeface="+mn-lt"/>
                <a:cs typeface="+mn-lt"/>
              </a:rPr>
              <a:t> se </a:t>
            </a:r>
            <a:r>
              <a:rPr lang="en-US" sz="1400" b="0" i="0" dirty="0" err="1">
                <a:solidFill>
                  <a:srgbClr val="242424"/>
                </a:solidFill>
                <a:effectLst/>
                <a:ea typeface="+mn-lt"/>
                <a:cs typeface="+mn-lt"/>
              </a:rPr>
              <a:t>expande</a:t>
            </a:r>
            <a:r>
              <a:rPr lang="en-US" sz="1400" b="0" i="0" dirty="0">
                <a:solidFill>
                  <a:srgbClr val="242424"/>
                </a:solidFill>
                <a:effectLst/>
                <a:ea typeface="+mn-lt"/>
                <a:cs typeface="+mn-lt"/>
              </a:rPr>
              <a:t> </a:t>
            </a:r>
            <a:r>
              <a:rPr lang="en-US" sz="1400" b="0" i="0" dirty="0" err="1">
                <a:solidFill>
                  <a:srgbClr val="242424"/>
                </a:solidFill>
                <a:effectLst/>
                <a:ea typeface="+mn-lt"/>
                <a:cs typeface="+mn-lt"/>
              </a:rPr>
              <a:t>alrededor</a:t>
            </a:r>
            <a:r>
              <a:rPr lang="en-US" sz="1400" b="0" i="0" dirty="0">
                <a:solidFill>
                  <a:srgbClr val="242424"/>
                </a:solidFill>
                <a:effectLst/>
                <a:ea typeface="+mn-lt"/>
                <a:cs typeface="+mn-lt"/>
              </a:rPr>
              <a:t> del </a:t>
            </a:r>
            <a:r>
              <a:rPr lang="en-US" sz="1400" b="0" i="0" dirty="0" err="1">
                <a:solidFill>
                  <a:srgbClr val="242424"/>
                </a:solidFill>
                <a:effectLst/>
                <a:ea typeface="+mn-lt"/>
                <a:cs typeface="+mn-lt"/>
              </a:rPr>
              <a:t>globo</a:t>
            </a:r>
            <a:r>
              <a:rPr lang="en-US" sz="1400" b="0" i="0" dirty="0">
                <a:solidFill>
                  <a:srgbClr val="242424"/>
                </a:solidFill>
                <a:effectLst/>
                <a:ea typeface="+mn-lt"/>
                <a:cs typeface="+mn-lt"/>
              </a:rPr>
              <a:t>.</a:t>
            </a:r>
            <a:endParaRPr lang="en-US" dirty="0"/>
          </a:p>
        </p:txBody>
      </p:sp>
      <p:sp>
        <p:nvSpPr>
          <p:cNvPr id="18" name="Google Shape;397;p15">
            <a:extLst>
              <a:ext uri="{FF2B5EF4-FFF2-40B4-BE49-F238E27FC236}">
                <a16:creationId xmlns:a16="http://schemas.microsoft.com/office/drawing/2014/main" id="{19426B96-8FAD-A02D-BC04-905F4E93A194}"/>
              </a:ext>
            </a:extLst>
          </p:cNvPr>
          <p:cNvSpPr txBox="1"/>
          <p:nvPr/>
        </p:nvSpPr>
        <p:spPr>
          <a:xfrm>
            <a:off x="6011974" y="4840891"/>
            <a:ext cx="169257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sz="2800" b="1" i="0" u="none" strike="noStrike" cap="none">
                <a:solidFill>
                  <a:srgbClr val="009AD9"/>
                </a:solidFill>
                <a:latin typeface="Arial"/>
                <a:ea typeface="Arial"/>
                <a:cs typeface="Arial"/>
                <a:sym typeface="Arial"/>
              </a:rPr>
              <a:t>2020s</a:t>
            </a:r>
            <a:endParaRPr sz="1400" b="0" i="0" u="none" strike="noStrike" cap="none">
              <a:solidFill>
                <a:srgbClr val="009AD9"/>
              </a:solidFill>
              <a:latin typeface="Arial"/>
              <a:ea typeface="Arial"/>
              <a:cs typeface="Arial"/>
              <a:sym typeface="Arial"/>
            </a:endParaRPr>
          </a:p>
        </p:txBody>
      </p:sp>
      <p:cxnSp>
        <p:nvCxnSpPr>
          <p:cNvPr id="19" name="Straight Connector 18">
            <a:extLst>
              <a:ext uri="{FF2B5EF4-FFF2-40B4-BE49-F238E27FC236}">
                <a16:creationId xmlns:a16="http://schemas.microsoft.com/office/drawing/2014/main" id="{E2E415D6-11A1-D678-7013-B8584CA41552}"/>
              </a:ext>
            </a:extLst>
          </p:cNvPr>
          <p:cNvCxnSpPr/>
          <p:nvPr/>
        </p:nvCxnSpPr>
        <p:spPr>
          <a:xfrm>
            <a:off x="6142603" y="423755"/>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AF968952-8F47-71E2-23E9-61292F4EBDAB}"/>
              </a:ext>
            </a:extLst>
          </p:cNvPr>
          <p:cNvCxnSpPr/>
          <p:nvPr/>
        </p:nvCxnSpPr>
        <p:spPr>
          <a:xfrm>
            <a:off x="6142603" y="1009126"/>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66719977-6A65-0B18-28B8-FDD3A4EB0EEE}"/>
              </a:ext>
            </a:extLst>
          </p:cNvPr>
          <p:cNvCxnSpPr/>
          <p:nvPr/>
        </p:nvCxnSpPr>
        <p:spPr>
          <a:xfrm>
            <a:off x="6142603" y="1757208"/>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CAE34527-0C8A-5B81-D13E-4E90CBFE677F}"/>
              </a:ext>
            </a:extLst>
          </p:cNvPr>
          <p:cNvCxnSpPr/>
          <p:nvPr/>
        </p:nvCxnSpPr>
        <p:spPr>
          <a:xfrm>
            <a:off x="6142603" y="2729090"/>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3C9E0F92-0EBF-C72D-FE7C-BBDECF4EC2AF}"/>
              </a:ext>
            </a:extLst>
          </p:cNvPr>
          <p:cNvCxnSpPr/>
          <p:nvPr/>
        </p:nvCxnSpPr>
        <p:spPr>
          <a:xfrm>
            <a:off x="6142603" y="3304896"/>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F220293F-9EDA-D57D-1F03-BF8D827D7B5F}"/>
              </a:ext>
            </a:extLst>
          </p:cNvPr>
          <p:cNvCxnSpPr/>
          <p:nvPr/>
        </p:nvCxnSpPr>
        <p:spPr>
          <a:xfrm>
            <a:off x="6142603" y="4091822"/>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952CB68B-3C5B-7EBC-0B01-417A98B51D57}"/>
              </a:ext>
            </a:extLst>
          </p:cNvPr>
          <p:cNvCxnSpPr/>
          <p:nvPr/>
        </p:nvCxnSpPr>
        <p:spPr>
          <a:xfrm>
            <a:off x="6142603" y="4892911"/>
            <a:ext cx="5493912"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B082CB65-56A8-14BC-5BF5-C0A6132B5369}"/>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32910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9AD9"/>
        </a:solid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54A7319-3996-FF79-79B5-F97BB6E0FB1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9363"/>
          <a:stretch/>
        </p:blipFill>
        <p:spPr>
          <a:xfrm>
            <a:off x="-263449" y="-67761"/>
            <a:ext cx="12618666" cy="5919246"/>
          </a:xfrm>
          <a:prstGeom prst="rect">
            <a:avLst/>
          </a:prstGeom>
        </p:spPr>
      </p:pic>
      <p:cxnSp>
        <p:nvCxnSpPr>
          <p:cNvPr id="7" name="Straight Connector 6">
            <a:extLst>
              <a:ext uri="{FF2B5EF4-FFF2-40B4-BE49-F238E27FC236}">
                <a16:creationId xmlns:a16="http://schemas.microsoft.com/office/drawing/2014/main" id="{00BBF125-D703-4183-FB34-FBB47B53DC66}"/>
              </a:ext>
            </a:extLst>
          </p:cNvPr>
          <p:cNvCxnSpPr>
            <a:cxnSpLocks/>
          </p:cNvCxnSpPr>
          <p:nvPr/>
        </p:nvCxnSpPr>
        <p:spPr>
          <a:xfrm>
            <a:off x="-51371" y="5855034"/>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p:spPr>
      </p:pic>
      <p:cxnSp>
        <p:nvCxnSpPr>
          <p:cNvPr id="6" name="Straight Connector 5">
            <a:extLst>
              <a:ext uri="{FF2B5EF4-FFF2-40B4-BE49-F238E27FC236}">
                <a16:creationId xmlns:a16="http://schemas.microsoft.com/office/drawing/2014/main" id="{D23AF8F9-0E5B-AE1E-2D9F-9E2A8A136812}"/>
              </a:ext>
            </a:extLst>
          </p:cNvPr>
          <p:cNvCxnSpPr>
            <a:cxnSpLocks/>
          </p:cNvCxnSpPr>
          <p:nvPr/>
        </p:nvCxnSpPr>
        <p:spPr>
          <a:xfrm>
            <a:off x="7099705" y="5855034"/>
            <a:ext cx="5123117"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5" name="Rectangle 4">
            <a:extLst>
              <a:ext uri="{FF2B5EF4-FFF2-40B4-BE49-F238E27FC236}">
                <a16:creationId xmlns:a16="http://schemas.microsoft.com/office/drawing/2014/main" id="{5E0DD9EB-B5A0-EBCA-C6EF-DA0E72965B7D}"/>
              </a:ext>
            </a:extLst>
          </p:cNvPr>
          <p:cNvSpPr/>
          <p:nvPr/>
        </p:nvSpPr>
        <p:spPr>
          <a:xfrm>
            <a:off x="5980046" y="3812765"/>
            <a:ext cx="6368368"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E432414-C383-39AF-ABF8-B9AC11423863}"/>
              </a:ext>
            </a:extLst>
          </p:cNvPr>
          <p:cNvSpPr txBox="1"/>
          <p:nvPr/>
        </p:nvSpPr>
        <p:spPr>
          <a:xfrm>
            <a:off x="7700177" y="4003269"/>
            <a:ext cx="4988871" cy="1323439"/>
          </a:xfrm>
          <a:prstGeom prst="rect">
            <a:avLst/>
          </a:prstGeom>
          <a:noFill/>
        </p:spPr>
        <p:txBody>
          <a:bodyPr wrap="square" rtlCol="0" anchor="b">
            <a:spAutoFit/>
          </a:bodyPr>
          <a:lstStyle/>
          <a:p>
            <a:pPr>
              <a:buClr>
                <a:prstClr val="black"/>
              </a:buClr>
              <a:buSzPts val="1400"/>
            </a:pPr>
            <a:r>
              <a:rPr kumimoji="0" lang="en-US" sz="40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LEAVE NO TRACE HOY</a:t>
            </a:r>
            <a:endParaRPr kumimoji="0" lang="en-US" sz="12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3" name="Picture 12">
            <a:extLst>
              <a:ext uri="{FF2B5EF4-FFF2-40B4-BE49-F238E27FC236}">
                <a16:creationId xmlns:a16="http://schemas.microsoft.com/office/drawing/2014/main" id="{64F61D9B-52F4-D133-4E50-D56529B3BC3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27870" y="4017513"/>
            <a:ext cx="1375181" cy="1375181"/>
          </a:xfrm>
          <a:prstGeom prst="rect">
            <a:avLst/>
          </a:prstGeom>
        </p:spPr>
      </p:pic>
    </p:spTree>
    <p:extLst>
      <p:ext uri="{BB962C8B-B14F-4D97-AF65-F5344CB8AC3E}">
        <p14:creationId xmlns:p14="http://schemas.microsoft.com/office/powerpoint/2010/main" val="12850508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9AD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B62377-0B7C-6E4A-891C-50513C578B3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371" y="-1037488"/>
            <a:ext cx="12294000" cy="6910108"/>
          </a:xfrm>
          <a:prstGeom prst="rect">
            <a:avLst/>
          </a:prstGeom>
        </p:spPr>
      </p:pic>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p:spPr>
      </p:pic>
      <p:cxnSp>
        <p:nvCxnSpPr>
          <p:cNvPr id="6" name="Straight Connector 5">
            <a:extLst>
              <a:ext uri="{FF2B5EF4-FFF2-40B4-BE49-F238E27FC236}">
                <a16:creationId xmlns:a16="http://schemas.microsoft.com/office/drawing/2014/main" id="{D23AF8F9-0E5B-AE1E-2D9F-9E2A8A136812}"/>
              </a:ext>
            </a:extLst>
          </p:cNvPr>
          <p:cNvCxnSpPr>
            <a:cxnSpLocks/>
          </p:cNvCxnSpPr>
          <p:nvPr/>
        </p:nvCxnSpPr>
        <p:spPr>
          <a:xfrm>
            <a:off x="7099705" y="5855034"/>
            <a:ext cx="5123117"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39C491CB-10E0-F509-F04F-0C4E50CED135}"/>
              </a:ext>
            </a:extLst>
          </p:cNvPr>
          <p:cNvCxnSpPr>
            <a:cxnSpLocks/>
          </p:cNvCxnSpPr>
          <p:nvPr/>
        </p:nvCxnSpPr>
        <p:spPr>
          <a:xfrm>
            <a:off x="7099705" y="5855034"/>
            <a:ext cx="5123117"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18907218-6129-DE4D-0BEF-1E635858B66F}"/>
              </a:ext>
            </a:extLst>
          </p:cNvPr>
          <p:cNvSpPr/>
          <p:nvPr/>
        </p:nvSpPr>
        <p:spPr>
          <a:xfrm>
            <a:off x="4415739" y="3798251"/>
            <a:ext cx="7826889"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7C4373A0-5AB2-C630-882E-2E22F8FB90FB}"/>
              </a:ext>
            </a:extLst>
          </p:cNvPr>
          <p:cNvCxnSpPr>
            <a:cxnSpLocks/>
          </p:cNvCxnSpPr>
          <p:nvPr/>
        </p:nvCxnSpPr>
        <p:spPr>
          <a:xfrm>
            <a:off x="-51371" y="5855034"/>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8E0D9F90-F3FC-54D7-E66A-3CB8CA94FE50}"/>
              </a:ext>
            </a:extLst>
          </p:cNvPr>
          <p:cNvSpPr txBox="1"/>
          <p:nvPr/>
        </p:nvSpPr>
        <p:spPr>
          <a:xfrm>
            <a:off x="6161130" y="3927199"/>
            <a:ext cx="5771383" cy="1384995"/>
          </a:xfrm>
          <a:prstGeom prst="rect">
            <a:avLst/>
          </a:prstGeom>
          <a:noFill/>
        </p:spPr>
        <p:txBody>
          <a:bodyPr wrap="square" rtlCol="0" anchor="b">
            <a:spAutoFit/>
          </a:bodyPr>
          <a:lstStyle/>
          <a:p>
            <a:pPr>
              <a:buClr>
                <a:prstClr val="black"/>
              </a:buClr>
              <a:buSzPts val="1400"/>
            </a:pPr>
            <a:r>
              <a:rPr kumimoji="0" lang="en-US" sz="28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COMPROMISO CON LA DIVERSIDAD, EQUIDAD E INCLUSIÓN</a:t>
            </a:r>
            <a:endParaRPr kumimoji="0" lang="en-US" sz="10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7" name="Picture 16">
            <a:extLst>
              <a:ext uri="{FF2B5EF4-FFF2-40B4-BE49-F238E27FC236}">
                <a16:creationId xmlns:a16="http://schemas.microsoft.com/office/drawing/2014/main" id="{955A4ADE-E5E5-93D9-96CD-3F183DF0DD5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24723" y="3988756"/>
            <a:ext cx="1389693" cy="1389693"/>
          </a:xfrm>
          <a:prstGeom prst="rect">
            <a:avLst/>
          </a:prstGeom>
        </p:spPr>
      </p:pic>
    </p:spTree>
    <p:extLst>
      <p:ext uri="{BB962C8B-B14F-4D97-AF65-F5344CB8AC3E}">
        <p14:creationId xmlns:p14="http://schemas.microsoft.com/office/powerpoint/2010/main" val="8882220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29867" y="6266469"/>
            <a:ext cx="1126982" cy="309115"/>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EC2AED3-8D60-B579-6646-2DAEE319368D}"/>
              </a:ext>
            </a:extLst>
          </p:cNvPr>
          <p:cNvSpPr txBox="1"/>
          <p:nvPr/>
        </p:nvSpPr>
        <p:spPr>
          <a:xfrm>
            <a:off x="1488471" y="4511229"/>
            <a:ext cx="556436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EL PODER DE LA GENTE</a:t>
            </a:r>
          </a:p>
        </p:txBody>
      </p:sp>
      <p:sp>
        <p:nvSpPr>
          <p:cNvPr id="4" name="TextBox 3">
            <a:extLst>
              <a:ext uri="{FF2B5EF4-FFF2-40B4-BE49-F238E27FC236}">
                <a16:creationId xmlns:a16="http://schemas.microsoft.com/office/drawing/2014/main" id="{C271CFE1-C8BB-CB83-E51B-DF072DFDCC3D}"/>
              </a:ext>
            </a:extLst>
          </p:cNvPr>
          <p:cNvSpPr txBox="1"/>
          <p:nvPr/>
        </p:nvSpPr>
        <p:spPr>
          <a:xfrm>
            <a:off x="1866616" y="4915305"/>
            <a:ext cx="4808075"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dirty="0" err="1">
                <a:ln>
                  <a:noFill/>
                </a:ln>
                <a:solidFill>
                  <a:schemeClr val="bg1"/>
                </a:solidFill>
                <a:effectLst/>
                <a:uLnTx/>
                <a:uFillTx/>
                <a:latin typeface="Times New Roman" panose="02020603050405020304" pitchFamily="18" charset="0"/>
                <a:ea typeface="+mn-ea"/>
                <a:cs typeface="Times New Roman" panose="02020603050405020304" pitchFamily="18" charset="0"/>
              </a:rPr>
              <a:t>Miembros</a:t>
            </a:r>
            <a:r>
              <a:rPr kumimoji="0" lang="en-US" sz="2400" b="0" i="1"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 </a:t>
            </a:r>
            <a:r>
              <a:rPr kumimoji="0" lang="en-US" sz="2400" b="0" i="1" u="none" strike="noStrike" kern="1200" cap="none" spc="0" normalizeH="0" baseline="0" noProof="0" dirty="0" err="1">
                <a:ln>
                  <a:noFill/>
                </a:ln>
                <a:solidFill>
                  <a:schemeClr val="bg1"/>
                </a:solidFill>
                <a:effectLst/>
                <a:uLnTx/>
                <a:uFillTx/>
                <a:latin typeface="Times New Roman" panose="02020603050405020304" pitchFamily="18" charset="0"/>
                <a:ea typeface="+mn-ea"/>
                <a:cs typeface="Times New Roman" panose="02020603050405020304" pitchFamily="18" charset="0"/>
              </a:rPr>
              <a:t>Instructores</a:t>
            </a:r>
            <a:r>
              <a:rPr kumimoji="0" lang="en-US" sz="2400" b="0" i="1"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 </a:t>
            </a:r>
            <a:r>
              <a:rPr kumimoji="0" lang="en-US" sz="2400" b="0" i="1" u="none" strike="noStrike" kern="1200" cap="none" spc="0" normalizeH="0" baseline="0" noProof="0" dirty="0" err="1">
                <a:ln>
                  <a:noFill/>
                </a:ln>
                <a:solidFill>
                  <a:schemeClr val="bg1"/>
                </a:solidFill>
                <a:effectLst/>
                <a:uLnTx/>
                <a:uFillTx/>
                <a:latin typeface="Times New Roman" panose="02020603050405020304" pitchFamily="18" charset="0"/>
                <a:ea typeface="+mn-ea"/>
                <a:cs typeface="Times New Roman" panose="02020603050405020304" pitchFamily="18" charset="0"/>
              </a:rPr>
              <a:t>Delegados</a:t>
            </a:r>
            <a:r>
              <a:rPr kumimoji="0" lang="en-US" sz="2400" b="0" i="1"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 </a:t>
            </a:r>
            <a:r>
              <a:rPr kumimoji="0" lang="en-US" sz="2400" b="0" i="1" u="none" strike="noStrike" kern="1200" cap="none" spc="0" normalizeH="0" baseline="0" noProof="0" dirty="0" err="1">
                <a:ln>
                  <a:noFill/>
                </a:ln>
                <a:solidFill>
                  <a:schemeClr val="bg1"/>
                </a:solidFill>
                <a:effectLst/>
                <a:uLnTx/>
                <a:uFillTx/>
                <a:latin typeface="Times New Roman" panose="02020603050405020304" pitchFamily="18" charset="0"/>
                <a:ea typeface="+mn-ea"/>
                <a:cs typeface="Times New Roman" panose="02020603050405020304" pitchFamily="18" charset="0"/>
              </a:rPr>
              <a:t>Estaduales</a:t>
            </a:r>
            <a:r>
              <a:rPr kumimoji="0" lang="en-US" sz="2400" b="0" i="1"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 y </a:t>
            </a:r>
            <a:r>
              <a:rPr kumimoji="0" lang="en-US" sz="2400" b="0" i="1" u="none" strike="noStrike" kern="1200" cap="none" spc="0" normalizeH="0" baseline="0" noProof="0" dirty="0" err="1">
                <a:ln>
                  <a:noFill/>
                </a:ln>
                <a:solidFill>
                  <a:schemeClr val="bg1"/>
                </a:solidFill>
                <a:effectLst/>
                <a:uLnTx/>
                <a:uFillTx/>
                <a:latin typeface="Times New Roman" panose="02020603050405020304" pitchFamily="18" charset="0"/>
                <a:ea typeface="+mn-ea"/>
                <a:cs typeface="Times New Roman" panose="02020603050405020304" pitchFamily="18" charset="0"/>
              </a:rPr>
              <a:t>Voluntarios</a:t>
            </a:r>
            <a:endParaRPr kumimoji="0" lang="en-US" sz="2400" b="0" i="1"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endParaRPr>
          </a:p>
        </p:txBody>
      </p:sp>
      <p:sp>
        <p:nvSpPr>
          <p:cNvPr id="6" name="Rectangle 5">
            <a:extLst>
              <a:ext uri="{FF2B5EF4-FFF2-40B4-BE49-F238E27FC236}">
                <a16:creationId xmlns:a16="http://schemas.microsoft.com/office/drawing/2014/main" id="{162F110F-F59B-E66A-BD77-BAAD746994BD}"/>
              </a:ext>
            </a:extLst>
          </p:cNvPr>
          <p:cNvSpPr/>
          <p:nvPr/>
        </p:nvSpPr>
        <p:spPr>
          <a:xfrm>
            <a:off x="7837714" y="0"/>
            <a:ext cx="4385108" cy="60470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5" name="Picture 14">
            <a:extLst>
              <a:ext uri="{FF2B5EF4-FFF2-40B4-BE49-F238E27FC236}">
                <a16:creationId xmlns:a16="http://schemas.microsoft.com/office/drawing/2014/main" id="{E16755A9-222E-6240-CBB4-1DF273AF19A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296" t="1096" r="13296" b="1156"/>
          <a:stretch/>
        </p:blipFill>
        <p:spPr>
          <a:xfrm rot="5400000">
            <a:off x="2464791" y="570246"/>
            <a:ext cx="3741409" cy="3736483"/>
          </a:xfrm>
          <a:prstGeom prst="ellipse">
            <a:avLst/>
          </a:prstGeom>
          <a:ln w="12700">
            <a:solidFill>
              <a:srgbClr val="00B0F0"/>
            </a:solidFill>
          </a:ln>
        </p:spPr>
      </p:pic>
      <p:pic>
        <p:nvPicPr>
          <p:cNvPr id="17" name="Picture 16">
            <a:extLst>
              <a:ext uri="{FF2B5EF4-FFF2-40B4-BE49-F238E27FC236}">
                <a16:creationId xmlns:a16="http://schemas.microsoft.com/office/drawing/2014/main" id="{1B833605-B45E-E1E3-C013-A8F899D2F955}"/>
              </a:ext>
            </a:extLst>
          </p:cNvPr>
          <p:cNvPicPr>
            <a:picLocks noChangeAspect="1"/>
          </p:cNvPicPr>
          <p:nvPr/>
        </p:nvPicPr>
        <p:blipFill>
          <a:blip r:embed="rId5"/>
          <a:stretch>
            <a:fillRect/>
          </a:stretch>
        </p:blipFill>
        <p:spPr>
          <a:xfrm>
            <a:off x="8381725" y="1237504"/>
            <a:ext cx="3302273" cy="3302273"/>
          </a:xfrm>
          <a:prstGeom prst="rect">
            <a:avLst/>
          </a:prstGeom>
        </p:spPr>
      </p:pic>
      <p:sp>
        <p:nvSpPr>
          <p:cNvPr id="19" name="TextBox 18">
            <a:extLst>
              <a:ext uri="{FF2B5EF4-FFF2-40B4-BE49-F238E27FC236}">
                <a16:creationId xmlns:a16="http://schemas.microsoft.com/office/drawing/2014/main" id="{DFB2A71B-3421-8C8E-EE4F-FC26497EDB15}"/>
              </a:ext>
            </a:extLst>
          </p:cNvPr>
          <p:cNvSpPr txBox="1"/>
          <p:nvPr/>
        </p:nvSpPr>
        <p:spPr>
          <a:xfrm>
            <a:off x="7841345" y="4339579"/>
            <a:ext cx="4375200" cy="396519"/>
          </a:xfrm>
          <a:prstGeom prst="rect">
            <a:avLst/>
          </a:prstGeom>
          <a:noFill/>
        </p:spPr>
        <p:txBody>
          <a:bodyPr wrap="square" lIns="91440" tIns="45720" rIns="91440" bIns="45720" rtlCol="0" anchor="t">
            <a:spAutoFit/>
          </a:bodyPr>
          <a:lstStyle/>
          <a:p>
            <a:pPr marL="0" marR="0" lvl="0" indent="0" algn="ctr" defTabSz="914400">
              <a:lnSpc>
                <a:spcPts val="2620"/>
              </a:lnSpc>
              <a:spcBef>
                <a:spcPts val="0"/>
              </a:spcBef>
              <a:spcAft>
                <a:spcPts val="0"/>
              </a:spcAft>
              <a:buNone/>
              <a:tabLst/>
              <a:defRPr/>
            </a:pPr>
            <a:r>
              <a:rPr lang="en-US" i="1">
                <a:solidFill>
                  <a:srgbClr val="0D2E4D"/>
                </a:solidFill>
                <a:latin typeface="Times New Roman"/>
                <a:cs typeface="Times New Roman"/>
              </a:rPr>
              <a:t>LNT.org/get-involved/volunteer/registry</a:t>
            </a:r>
          </a:p>
        </p:txBody>
      </p:sp>
    </p:spTree>
    <p:extLst>
      <p:ext uri="{BB962C8B-B14F-4D97-AF65-F5344CB8AC3E}">
        <p14:creationId xmlns:p14="http://schemas.microsoft.com/office/powerpoint/2010/main" val="3008570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29867" y="6266469"/>
            <a:ext cx="1126982" cy="309115"/>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EC2AED3-8D60-B579-6646-2DAEE319368D}"/>
              </a:ext>
            </a:extLst>
          </p:cNvPr>
          <p:cNvSpPr txBox="1"/>
          <p:nvPr/>
        </p:nvSpPr>
        <p:spPr>
          <a:xfrm>
            <a:off x="1488471" y="4511229"/>
            <a:ext cx="556436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EL PODER DE LAS ALIANZAS</a:t>
            </a:r>
          </a:p>
        </p:txBody>
      </p:sp>
      <p:sp>
        <p:nvSpPr>
          <p:cNvPr id="4" name="TextBox 3">
            <a:extLst>
              <a:ext uri="{FF2B5EF4-FFF2-40B4-BE49-F238E27FC236}">
                <a16:creationId xmlns:a16="http://schemas.microsoft.com/office/drawing/2014/main" id="{C271CFE1-C8BB-CB83-E51B-DF072DFDCC3D}"/>
              </a:ext>
            </a:extLst>
          </p:cNvPr>
          <p:cNvSpPr txBox="1"/>
          <p:nvPr/>
        </p:nvSpPr>
        <p:spPr>
          <a:xfrm>
            <a:off x="2083055" y="4915305"/>
            <a:ext cx="4375200"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Agencias Territoriales: Socios Federales, Estaduales &amp; Locales</a:t>
            </a:r>
          </a:p>
        </p:txBody>
      </p:sp>
      <p:sp>
        <p:nvSpPr>
          <p:cNvPr id="6" name="Rectangle 5">
            <a:extLst>
              <a:ext uri="{FF2B5EF4-FFF2-40B4-BE49-F238E27FC236}">
                <a16:creationId xmlns:a16="http://schemas.microsoft.com/office/drawing/2014/main" id="{162F110F-F59B-E66A-BD77-BAAD746994BD}"/>
              </a:ext>
            </a:extLst>
          </p:cNvPr>
          <p:cNvSpPr/>
          <p:nvPr/>
        </p:nvSpPr>
        <p:spPr>
          <a:xfrm>
            <a:off x="7837714" y="0"/>
            <a:ext cx="4385108" cy="60470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9" name="Picture 8">
            <a:extLst>
              <a:ext uri="{FF2B5EF4-FFF2-40B4-BE49-F238E27FC236}">
                <a16:creationId xmlns:a16="http://schemas.microsoft.com/office/drawing/2014/main" id="{FFB56A47-26F5-72FB-1BDA-3287E25CCE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82173" y="423445"/>
            <a:ext cx="1001164" cy="1196256"/>
          </a:xfrm>
          <a:prstGeom prst="rect">
            <a:avLst/>
          </a:prstGeom>
        </p:spPr>
      </p:pic>
      <p:pic>
        <p:nvPicPr>
          <p:cNvPr id="11" name="Picture 10">
            <a:extLst>
              <a:ext uri="{FF2B5EF4-FFF2-40B4-BE49-F238E27FC236}">
                <a16:creationId xmlns:a16="http://schemas.microsoft.com/office/drawing/2014/main" id="{E31145C2-BA60-0EAF-FC28-F31D2A17932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20717" y="423445"/>
            <a:ext cx="918783" cy="1196256"/>
          </a:xfrm>
          <a:prstGeom prst="rect">
            <a:avLst/>
          </a:prstGeom>
        </p:spPr>
      </p:pic>
      <p:pic>
        <p:nvPicPr>
          <p:cNvPr id="14" name="Picture 13">
            <a:extLst>
              <a:ext uri="{FF2B5EF4-FFF2-40B4-BE49-F238E27FC236}">
                <a16:creationId xmlns:a16="http://schemas.microsoft.com/office/drawing/2014/main" id="{CE2F5A2A-B2E0-4880-3762-7B15F4EF7A3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40448" y="1821878"/>
            <a:ext cx="1079319" cy="1196255"/>
          </a:xfrm>
          <a:prstGeom prst="rect">
            <a:avLst/>
          </a:prstGeom>
        </p:spPr>
      </p:pic>
      <p:pic>
        <p:nvPicPr>
          <p:cNvPr id="16" name="Picture 15">
            <a:extLst>
              <a:ext uri="{FF2B5EF4-FFF2-40B4-BE49-F238E27FC236}">
                <a16:creationId xmlns:a16="http://schemas.microsoft.com/office/drawing/2014/main" id="{BC4DC14B-69BD-1AE3-B38C-2009EFA814C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432297" y="3264898"/>
            <a:ext cx="1295621" cy="1134851"/>
          </a:xfrm>
          <a:prstGeom prst="rect">
            <a:avLst/>
          </a:prstGeom>
        </p:spPr>
      </p:pic>
      <p:pic>
        <p:nvPicPr>
          <p:cNvPr id="18" name="Picture 17">
            <a:extLst>
              <a:ext uri="{FF2B5EF4-FFF2-40B4-BE49-F238E27FC236}">
                <a16:creationId xmlns:a16="http://schemas.microsoft.com/office/drawing/2014/main" id="{53047F9D-4572-6629-CC79-E5D7581D292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234944" y="3323328"/>
            <a:ext cx="1295621" cy="771860"/>
          </a:xfrm>
          <a:prstGeom prst="rect">
            <a:avLst/>
          </a:prstGeom>
        </p:spPr>
      </p:pic>
      <p:pic>
        <p:nvPicPr>
          <p:cNvPr id="20" name="Picture 19">
            <a:extLst>
              <a:ext uri="{FF2B5EF4-FFF2-40B4-BE49-F238E27FC236}">
                <a16:creationId xmlns:a16="http://schemas.microsoft.com/office/drawing/2014/main" id="{4F6B8BF0-AC8D-6EFE-CC77-4B087120A6F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218064" y="1821878"/>
            <a:ext cx="1474885" cy="1072644"/>
          </a:xfrm>
          <a:prstGeom prst="rect">
            <a:avLst/>
          </a:prstGeom>
        </p:spPr>
      </p:pic>
      <p:pic>
        <p:nvPicPr>
          <p:cNvPr id="10" name="Picture 9">
            <a:extLst>
              <a:ext uri="{FF2B5EF4-FFF2-40B4-BE49-F238E27FC236}">
                <a16:creationId xmlns:a16="http://schemas.microsoft.com/office/drawing/2014/main" id="{82B106BB-F562-D9C3-8358-D6520A53BC1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236960" y="4523994"/>
            <a:ext cx="1197720" cy="1197720"/>
          </a:xfrm>
          <a:prstGeom prst="rect">
            <a:avLst/>
          </a:prstGeom>
        </p:spPr>
      </p:pic>
      <p:pic>
        <p:nvPicPr>
          <p:cNvPr id="19" name="Picture 18">
            <a:extLst>
              <a:ext uri="{FF2B5EF4-FFF2-40B4-BE49-F238E27FC236}">
                <a16:creationId xmlns:a16="http://schemas.microsoft.com/office/drawing/2014/main" id="{A43A7136-75DC-82E9-C138-AF9B16DC73C4}"/>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18967" t="6299" r="13084" b="3015"/>
          <a:stretch/>
        </p:blipFill>
        <p:spPr>
          <a:xfrm>
            <a:off x="2467255" y="580382"/>
            <a:ext cx="3736483" cy="3735991"/>
          </a:xfrm>
          <a:prstGeom prst="ellipse">
            <a:avLst/>
          </a:prstGeom>
          <a:ln w="12700">
            <a:solidFill>
              <a:srgbClr val="00B0F0"/>
            </a:solidFill>
          </a:ln>
        </p:spPr>
      </p:pic>
    </p:spTree>
    <p:extLst>
      <p:ext uri="{BB962C8B-B14F-4D97-AF65-F5344CB8AC3E}">
        <p14:creationId xmlns:p14="http://schemas.microsoft.com/office/powerpoint/2010/main" val="3825655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29867" y="6266469"/>
            <a:ext cx="1126982" cy="309115"/>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EC2AED3-8D60-B579-6646-2DAEE319368D}"/>
              </a:ext>
            </a:extLst>
          </p:cNvPr>
          <p:cNvSpPr txBox="1"/>
          <p:nvPr/>
        </p:nvSpPr>
        <p:spPr>
          <a:xfrm>
            <a:off x="5623524" y="1809222"/>
            <a:ext cx="556436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EL PODER DE LAS ALIANZAS</a:t>
            </a:r>
          </a:p>
        </p:txBody>
      </p:sp>
      <p:sp>
        <p:nvSpPr>
          <p:cNvPr id="4" name="TextBox 3">
            <a:extLst>
              <a:ext uri="{FF2B5EF4-FFF2-40B4-BE49-F238E27FC236}">
                <a16:creationId xmlns:a16="http://schemas.microsoft.com/office/drawing/2014/main" id="{C271CFE1-C8BB-CB83-E51B-DF072DFDCC3D}"/>
              </a:ext>
            </a:extLst>
          </p:cNvPr>
          <p:cNvSpPr txBox="1"/>
          <p:nvPr/>
        </p:nvSpPr>
        <p:spPr>
          <a:xfrm>
            <a:off x="5623522" y="3478532"/>
            <a:ext cx="5564368" cy="1426031"/>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dirty="0">
                <a:ln>
                  <a:noFill/>
                </a:ln>
                <a:solidFill>
                  <a:prstClr val="white"/>
                </a:solidFill>
                <a:effectLst/>
                <a:uLnTx/>
                <a:uFillTx/>
                <a:latin typeface="Times New Roman"/>
                <a:cs typeface="Times New Roman"/>
              </a:rPr>
              <a:t> Leave No Trace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trabaja</a:t>
            </a:r>
            <a:r>
              <a:rPr kumimoji="0" lang="en-US" sz="2400" b="0" i="1" u="none" strike="noStrike" kern="1200" cap="none" spc="0" normalizeH="0" baseline="0" noProof="0" dirty="0">
                <a:ln>
                  <a:noFill/>
                </a:ln>
                <a:solidFill>
                  <a:prstClr val="white"/>
                </a:solidFill>
                <a:effectLst/>
                <a:uLnTx/>
                <a:uFillTx/>
                <a:latin typeface="Times New Roman"/>
                <a:cs typeface="Times New Roman"/>
              </a:rPr>
              <a:t> con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socios</a:t>
            </a:r>
            <a:r>
              <a:rPr kumimoji="0" lang="en-US" sz="2400" b="0" i="1" u="none" strike="noStrike" kern="1200" cap="none" spc="0" normalizeH="0" baseline="0" noProof="0" dirty="0">
                <a:ln>
                  <a:noFill/>
                </a:ln>
                <a:solidFill>
                  <a:prstClr val="white"/>
                </a:solidFill>
                <a:effectLst/>
                <a:uLnTx/>
                <a:uFillTx/>
                <a:latin typeface="Times New Roman"/>
                <a:cs typeface="Times New Roman"/>
              </a:rPr>
              <a:t>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en</a:t>
            </a:r>
            <a:r>
              <a:rPr kumimoji="0" lang="en-US" sz="2400" b="0" i="1" u="none" strike="noStrike" kern="1200" cap="none" spc="0" normalizeH="0" baseline="0" noProof="0" dirty="0">
                <a:ln>
                  <a:noFill/>
                </a:ln>
                <a:solidFill>
                  <a:prstClr val="white"/>
                </a:solidFill>
                <a:effectLst/>
                <a:uLnTx/>
                <a:uFillTx/>
                <a:latin typeface="Times New Roman"/>
                <a:cs typeface="Times New Roman"/>
              </a:rPr>
              <a:t> turismo,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corporaciones</a:t>
            </a:r>
            <a:r>
              <a:rPr kumimoji="0" lang="en-US" sz="2400" b="0" i="1" u="none" strike="noStrike" kern="1200" cap="none" spc="0" normalizeH="0" baseline="0" noProof="0" dirty="0">
                <a:ln>
                  <a:noFill/>
                </a:ln>
                <a:solidFill>
                  <a:prstClr val="white"/>
                </a:solidFill>
                <a:effectLst/>
                <a:uLnTx/>
                <a:uFillTx/>
                <a:latin typeface="Times New Roman"/>
                <a:cs typeface="Times New Roman"/>
              </a:rPr>
              <a:t>,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pequeñas</a:t>
            </a:r>
            <a:r>
              <a:rPr kumimoji="0" lang="en-US" sz="2400" b="0" i="1" u="none" strike="noStrike" kern="1200" cap="none" spc="0" normalizeH="0" baseline="0" noProof="0" dirty="0">
                <a:ln>
                  <a:noFill/>
                </a:ln>
                <a:solidFill>
                  <a:prstClr val="white"/>
                </a:solidFill>
                <a:effectLst/>
                <a:uLnTx/>
                <a:uFillTx/>
                <a:latin typeface="Times New Roman"/>
                <a:cs typeface="Times New Roman"/>
              </a:rPr>
              <a:t>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empresas</a:t>
            </a:r>
            <a:r>
              <a:rPr kumimoji="0" lang="en-US" sz="2400" b="0" i="1" u="none" strike="noStrike" kern="1200" cap="none" spc="0" normalizeH="0" baseline="0" noProof="0" dirty="0">
                <a:ln>
                  <a:noFill/>
                </a:ln>
                <a:solidFill>
                  <a:prstClr val="white"/>
                </a:solidFill>
                <a:effectLst/>
                <a:uLnTx/>
                <a:uFillTx/>
                <a:latin typeface="Times New Roman"/>
                <a:cs typeface="Times New Roman"/>
              </a:rPr>
              <a:t>,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educación</a:t>
            </a:r>
            <a:r>
              <a:rPr kumimoji="0" lang="en-US" sz="2400" b="0" i="1" u="none" strike="noStrike" kern="1200" cap="none" spc="0" normalizeH="0" baseline="0" noProof="0" dirty="0">
                <a:ln>
                  <a:noFill/>
                </a:ln>
                <a:solidFill>
                  <a:prstClr val="white"/>
                </a:solidFill>
                <a:effectLst/>
                <a:uLnTx/>
                <a:uFillTx/>
                <a:latin typeface="Times New Roman"/>
                <a:cs typeface="Times New Roman"/>
              </a:rPr>
              <a:t> y ONGs para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potenciar</a:t>
            </a:r>
            <a:r>
              <a:rPr kumimoji="0" lang="en-US" sz="2400" b="0" i="1" u="none" strike="noStrike" kern="1200" cap="none" spc="0" normalizeH="0" baseline="0" noProof="0" dirty="0">
                <a:ln>
                  <a:noFill/>
                </a:ln>
                <a:solidFill>
                  <a:prstClr val="white"/>
                </a:solidFill>
                <a:effectLst/>
                <a:uLnTx/>
                <a:uFillTx/>
                <a:latin typeface="Times New Roman"/>
                <a:cs typeface="Times New Roman"/>
              </a:rPr>
              <a:t>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su</a:t>
            </a:r>
            <a:r>
              <a:rPr kumimoji="0" lang="en-US" sz="2400" b="0" i="1" u="none" strike="noStrike" kern="1200" cap="none" spc="0" normalizeH="0" baseline="0" noProof="0" dirty="0">
                <a:ln>
                  <a:noFill/>
                </a:ln>
                <a:solidFill>
                  <a:prstClr val="white"/>
                </a:solidFill>
                <a:effectLst/>
                <a:uLnTx/>
                <a:uFillTx/>
                <a:latin typeface="Times New Roman"/>
                <a:cs typeface="Times New Roman"/>
              </a:rPr>
              <a:t>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impacto</a:t>
            </a:r>
            <a:r>
              <a:rPr kumimoji="0" lang="en-US" sz="2400" b="0" i="1" u="none" strike="noStrike" kern="1200" cap="none" spc="0" normalizeH="0" baseline="0" noProof="0" dirty="0">
                <a:ln>
                  <a:noFill/>
                </a:ln>
                <a:solidFill>
                  <a:prstClr val="white"/>
                </a:solidFill>
                <a:effectLst/>
                <a:uLnTx/>
                <a:uFillTx/>
                <a:latin typeface="Times New Roman"/>
                <a:cs typeface="Times New Roman"/>
              </a:rPr>
              <a:t>.</a:t>
            </a:r>
          </a:p>
        </p:txBody>
      </p:sp>
      <p:cxnSp>
        <p:nvCxnSpPr>
          <p:cNvPr id="5" name="Straight Connector 4">
            <a:extLst>
              <a:ext uri="{FF2B5EF4-FFF2-40B4-BE49-F238E27FC236}">
                <a16:creationId xmlns:a16="http://schemas.microsoft.com/office/drawing/2014/main" id="{64033455-7069-78BD-A617-4DFAB8CB9C73}"/>
              </a:ext>
            </a:extLst>
          </p:cNvPr>
          <p:cNvCxnSpPr>
            <a:cxnSpLocks/>
          </p:cNvCxnSpPr>
          <p:nvPr/>
        </p:nvCxnSpPr>
        <p:spPr>
          <a:xfrm flipV="1">
            <a:off x="6076458" y="3259181"/>
            <a:ext cx="4658497" cy="30939"/>
          </a:xfrm>
          <a:prstGeom prst="line">
            <a:avLst/>
          </a:prstGeom>
          <a:ln w="12700">
            <a:solidFill>
              <a:srgbClr val="F89E3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7DEC5882-C4E6-F406-4705-0CCC493E823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32995" y="810941"/>
            <a:ext cx="4351450" cy="4356866"/>
          </a:xfrm>
          <a:prstGeom prst="ellipse">
            <a:avLst/>
          </a:prstGeom>
          <a:ln w="12700">
            <a:solidFill>
              <a:srgbClr val="00B0F0"/>
            </a:solidFill>
          </a:ln>
        </p:spPr>
      </p:pic>
    </p:spTree>
    <p:extLst>
      <p:ext uri="{BB962C8B-B14F-4D97-AF65-F5344CB8AC3E}">
        <p14:creationId xmlns:p14="http://schemas.microsoft.com/office/powerpoint/2010/main" val="18120356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8135D8-B53C-708F-619C-ABD81FB3490D}"/>
              </a:ext>
            </a:extLst>
          </p:cNvPr>
          <p:cNvPicPr>
            <a:picLocks noChangeAspect="1"/>
          </p:cNvPicPr>
          <p:nvPr/>
        </p:nvPicPr>
        <p:blipFill>
          <a:blip r:embed="rId3" cstate="screen">
            <a:extLst>
              <a:ext uri="{28A0092B-C50C-407E-A947-70E740481C1C}">
                <a14:useLocalDpi xmlns:a14="http://schemas.microsoft.com/office/drawing/2010/main"/>
              </a:ext>
            </a:extLst>
          </a:blip>
          <a:srcRect t="3623" b="3517"/>
          <a:stretch/>
        </p:blipFill>
        <p:spPr>
          <a:xfrm>
            <a:off x="1142434" y="168185"/>
            <a:ext cx="11254937" cy="5878873"/>
          </a:xfrm>
          <a:prstGeom prst="rect">
            <a:avLst/>
          </a:prstGeom>
        </p:spPr>
      </p:pic>
      <p:sp>
        <p:nvSpPr>
          <p:cNvPr id="4" name="Rectangle 3">
            <a:extLst>
              <a:ext uri="{FF2B5EF4-FFF2-40B4-BE49-F238E27FC236}">
                <a16:creationId xmlns:a16="http://schemas.microsoft.com/office/drawing/2014/main" id="{CDA6B0C9-8BD0-D86F-0105-F42FAF40B397}"/>
              </a:ext>
            </a:extLst>
          </p:cNvPr>
          <p:cNvSpPr/>
          <p:nvPr/>
        </p:nvSpPr>
        <p:spPr>
          <a:xfrm>
            <a:off x="283335" y="3992312"/>
            <a:ext cx="3644721" cy="190621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378;p15">
            <a:extLst>
              <a:ext uri="{FF2B5EF4-FFF2-40B4-BE49-F238E27FC236}">
                <a16:creationId xmlns:a16="http://schemas.microsoft.com/office/drawing/2014/main" id="{8F6EF859-9257-06A0-FF60-877455A97981}"/>
              </a:ext>
            </a:extLst>
          </p:cNvPr>
          <p:cNvSpPr txBox="1"/>
          <p:nvPr/>
        </p:nvSpPr>
        <p:spPr>
          <a:xfrm>
            <a:off x="457885" y="4497004"/>
            <a:ext cx="3276988"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800"/>
              <a:buFont typeface="Arial"/>
              <a:buNone/>
            </a:pPr>
            <a:r>
              <a:rPr lang="en-US" sz="1400" b="0" i="0" u="none" strike="noStrike" cap="none" dirty="0" err="1">
                <a:solidFill>
                  <a:srgbClr val="1B374C"/>
                </a:solidFill>
                <a:latin typeface="Arial" panose="020B0604020202020204" pitchFamily="34" charset="0"/>
                <a:ea typeface="Arial"/>
                <a:cs typeface="Arial" panose="020B0604020202020204" pitchFamily="34" charset="0"/>
                <a:sym typeface="Arial"/>
              </a:rPr>
              <a:t>Canadá</a:t>
            </a:r>
            <a:r>
              <a:rPr lang="en-US" sz="1400" b="0" i="0" u="none" strike="noStrike" cap="none" dirty="0">
                <a:solidFill>
                  <a:srgbClr val="1B374C"/>
                </a:solidFill>
                <a:latin typeface="Arial" panose="020B0604020202020204" pitchFamily="34" charset="0"/>
                <a:ea typeface="Arial"/>
                <a:cs typeface="Arial" panose="020B0604020202020204" pitchFamily="34" charset="0"/>
                <a:sym typeface="Arial"/>
              </a:rPr>
              <a:t>, </a:t>
            </a:r>
            <a:r>
              <a:rPr lang="es-ES" sz="1400" dirty="0"/>
              <a:t>Porcelana</a:t>
            </a:r>
            <a:r>
              <a:rPr lang="en-US" sz="1400" b="0" i="0" u="none" strike="noStrike" cap="none" dirty="0">
                <a:solidFill>
                  <a:srgbClr val="1B374C"/>
                </a:solidFill>
                <a:latin typeface="Arial" panose="020B0604020202020204" pitchFamily="34" charset="0"/>
                <a:ea typeface="Arial"/>
                <a:cs typeface="Arial" panose="020B0604020202020204" pitchFamily="34" charset="0"/>
                <a:sym typeface="Arial"/>
              </a:rPr>
              <a:t>, Irlanda, </a:t>
            </a:r>
            <a:r>
              <a:rPr lang="en-US" sz="1400" b="0" i="0" u="none" strike="noStrike" cap="none" dirty="0" err="1">
                <a:solidFill>
                  <a:srgbClr val="1B374C"/>
                </a:solidFill>
                <a:latin typeface="Arial" panose="020B0604020202020204" pitchFamily="34" charset="0"/>
                <a:ea typeface="Arial"/>
                <a:cs typeface="Arial" panose="020B0604020202020204" pitchFamily="34" charset="0"/>
                <a:sym typeface="Arial"/>
              </a:rPr>
              <a:t>Japón</a:t>
            </a:r>
            <a:r>
              <a:rPr lang="en-US" sz="1400" b="0" i="0" u="none" strike="noStrike" cap="none" dirty="0">
                <a:solidFill>
                  <a:srgbClr val="1B374C"/>
                </a:solidFill>
                <a:latin typeface="Arial" panose="020B0604020202020204" pitchFamily="34" charset="0"/>
                <a:ea typeface="Arial"/>
                <a:cs typeface="Arial" panose="020B0604020202020204" pitchFamily="34" charset="0"/>
                <a:sym typeface="Arial"/>
              </a:rPr>
              <a:t>, </a:t>
            </a:r>
            <a:r>
              <a:rPr lang="es-ES" sz="1400" dirty="0"/>
              <a:t>Corea</a:t>
            </a:r>
            <a:r>
              <a:rPr lang="en-US" sz="1400" b="0" i="0" u="none" strike="noStrike" cap="none" dirty="0">
                <a:solidFill>
                  <a:srgbClr val="1B374C"/>
                </a:solidFill>
                <a:latin typeface="Arial" panose="020B0604020202020204" pitchFamily="34" charset="0"/>
                <a:ea typeface="Arial"/>
                <a:cs typeface="Arial" panose="020B0604020202020204" pitchFamily="34" charset="0"/>
                <a:sym typeface="Arial"/>
              </a:rPr>
              <a:t>, </a:t>
            </a:r>
            <a:r>
              <a:rPr lang="en-US" sz="1100" b="0" i="0" u="none" strike="noStrike" cap="none" dirty="0">
                <a:solidFill>
                  <a:srgbClr val="1B374C"/>
                </a:solidFill>
                <a:latin typeface="Arial" panose="020B0604020202020204" pitchFamily="34" charset="0"/>
                <a:ea typeface="Arial"/>
                <a:cs typeface="Arial" panose="020B0604020202020204" pitchFamily="34" charset="0"/>
                <a:sym typeface="Arial"/>
              </a:rPr>
              <a:t>Nueva </a:t>
            </a:r>
            <a:r>
              <a:rPr lang="en-US" sz="1100" b="0" i="0" u="none" strike="noStrike" cap="none" dirty="0" err="1">
                <a:solidFill>
                  <a:srgbClr val="1B374C"/>
                </a:solidFill>
                <a:latin typeface="Arial" panose="020B0604020202020204" pitchFamily="34" charset="0"/>
                <a:ea typeface="Arial"/>
                <a:cs typeface="Arial" panose="020B0604020202020204" pitchFamily="34" charset="0"/>
                <a:sym typeface="Arial"/>
              </a:rPr>
              <a:t>Zelandia</a:t>
            </a:r>
            <a:r>
              <a:rPr lang="en-US" sz="1100" b="0" i="0" u="none" strike="noStrike" cap="none" dirty="0">
                <a:solidFill>
                  <a:srgbClr val="1B374C"/>
                </a:solidFill>
                <a:latin typeface="Arial" panose="020B0604020202020204" pitchFamily="34" charset="0"/>
                <a:ea typeface="Arial"/>
                <a:cs typeface="Arial" panose="020B0604020202020204" pitchFamily="34" charset="0"/>
                <a:sym typeface="Arial"/>
              </a:rPr>
              <a:t>, </a:t>
            </a:r>
            <a:endParaRPr sz="1100" b="0" i="0" u="none" strike="noStrike" cap="none" dirty="0">
              <a:solidFill>
                <a:srgbClr val="1B374C"/>
              </a:solidFill>
              <a:latin typeface="Arial" panose="020B0604020202020204" pitchFamily="34" charset="0"/>
              <a:ea typeface="Arial"/>
              <a:cs typeface="Arial" panose="020B0604020202020204" pitchFamily="34" charset="0"/>
              <a:sym typeface="Arial"/>
            </a:endParaRPr>
          </a:p>
        </p:txBody>
      </p:sp>
      <p:sp>
        <p:nvSpPr>
          <p:cNvPr id="5" name="Google Shape;383;p15">
            <a:extLst>
              <a:ext uri="{FF2B5EF4-FFF2-40B4-BE49-F238E27FC236}">
                <a16:creationId xmlns:a16="http://schemas.microsoft.com/office/drawing/2014/main" id="{F79D1E27-6833-AE84-3066-FD71BC09C281}"/>
              </a:ext>
            </a:extLst>
          </p:cNvPr>
          <p:cNvSpPr txBox="1"/>
          <p:nvPr/>
        </p:nvSpPr>
        <p:spPr>
          <a:xfrm>
            <a:off x="457884" y="3992312"/>
            <a:ext cx="3847898"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b="1" i="0" u="none" strike="noStrike" cap="none" dirty="0">
                <a:solidFill>
                  <a:srgbClr val="009AD9"/>
                </a:solidFill>
                <a:latin typeface="Arial"/>
                <a:ea typeface="Arial"/>
                <a:cs typeface="Arial"/>
                <a:sym typeface="Arial"/>
              </a:rPr>
              <a:t>S</a:t>
            </a:r>
            <a:r>
              <a:rPr lang="en-US" b="1" dirty="0">
                <a:solidFill>
                  <a:srgbClr val="009AD9"/>
                </a:solidFill>
                <a:latin typeface="Arial"/>
                <a:ea typeface="Arial"/>
                <a:cs typeface="Arial"/>
                <a:sym typeface="Arial"/>
              </a:rPr>
              <a:t>UCURSALES INTERNACIONALES</a:t>
            </a:r>
            <a:r>
              <a:rPr lang="en-US" b="1" i="0" u="none" strike="noStrike" cap="none" dirty="0">
                <a:solidFill>
                  <a:srgbClr val="009AD9"/>
                </a:solidFill>
                <a:latin typeface="Arial"/>
                <a:ea typeface="Arial"/>
                <a:cs typeface="Arial"/>
                <a:sym typeface="Arial"/>
              </a:rPr>
              <a:t>:</a:t>
            </a:r>
            <a:endParaRPr lang="en-US" sz="1050" b="0" i="0" u="none" strike="noStrike" cap="none" dirty="0">
              <a:solidFill>
                <a:srgbClr val="009AD9"/>
              </a:solidFill>
              <a:latin typeface="Arial"/>
              <a:ea typeface="Arial"/>
              <a:cs typeface="Arial"/>
              <a:sym typeface="Arial"/>
            </a:endParaRPr>
          </a:p>
        </p:txBody>
      </p:sp>
      <p:cxnSp>
        <p:nvCxnSpPr>
          <p:cNvPr id="7" name="Straight Connector 6">
            <a:extLst>
              <a:ext uri="{FF2B5EF4-FFF2-40B4-BE49-F238E27FC236}">
                <a16:creationId xmlns:a16="http://schemas.microsoft.com/office/drawing/2014/main" id="{CAEA2E12-8E6D-5AF6-559C-30211CE6C836}"/>
              </a:ext>
            </a:extLst>
          </p:cNvPr>
          <p:cNvCxnSpPr>
            <a:cxnSpLocks/>
          </p:cNvCxnSpPr>
          <p:nvPr/>
        </p:nvCxnSpPr>
        <p:spPr>
          <a:xfrm>
            <a:off x="542214" y="5129277"/>
            <a:ext cx="3555224" cy="0"/>
          </a:xfrm>
          <a:prstGeom prst="line">
            <a:avLst/>
          </a:prstGeom>
          <a:ln w="12700">
            <a:solidFill>
              <a:srgbClr val="009AD9"/>
            </a:solidFill>
          </a:ln>
        </p:spPr>
        <p:style>
          <a:lnRef idx="2">
            <a:schemeClr val="accent1"/>
          </a:lnRef>
          <a:fillRef idx="0">
            <a:schemeClr val="accent1"/>
          </a:fillRef>
          <a:effectRef idx="1">
            <a:schemeClr val="accent1"/>
          </a:effectRef>
          <a:fontRef idx="minor">
            <a:schemeClr val="tx1"/>
          </a:fontRef>
        </p:style>
      </p:cxnSp>
      <p:sp>
        <p:nvSpPr>
          <p:cNvPr id="9" name="Google Shape;383;p15">
            <a:extLst>
              <a:ext uri="{FF2B5EF4-FFF2-40B4-BE49-F238E27FC236}">
                <a16:creationId xmlns:a16="http://schemas.microsoft.com/office/drawing/2014/main" id="{53EE8600-C6A8-2F8F-48CD-C7CCCD0A8C94}"/>
              </a:ext>
            </a:extLst>
          </p:cNvPr>
          <p:cNvSpPr txBox="1"/>
          <p:nvPr/>
        </p:nvSpPr>
        <p:spPr>
          <a:xfrm>
            <a:off x="868017" y="5288283"/>
            <a:ext cx="3847898"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Arial"/>
              <a:buNone/>
            </a:pPr>
            <a:r>
              <a:rPr lang="en-US" b="1" i="0" u="none" strike="noStrike" cap="none">
                <a:solidFill>
                  <a:srgbClr val="009AD9"/>
                </a:solidFill>
                <a:latin typeface="Arial"/>
                <a:ea typeface="Arial"/>
                <a:cs typeface="Arial"/>
                <a:sym typeface="Arial"/>
              </a:rPr>
              <a:t>SOCIOS INTERNACIONALES</a:t>
            </a:r>
            <a:endParaRPr lang="en-US" sz="1050" b="0" i="0" u="none" strike="noStrike" cap="none">
              <a:solidFill>
                <a:srgbClr val="009AD9"/>
              </a:solidFill>
              <a:latin typeface="Arial"/>
              <a:ea typeface="Arial"/>
              <a:cs typeface="Arial"/>
              <a:sym typeface="Arial"/>
            </a:endParaRPr>
          </a:p>
        </p:txBody>
      </p:sp>
      <p:sp>
        <p:nvSpPr>
          <p:cNvPr id="11" name="Oval 10">
            <a:extLst>
              <a:ext uri="{FF2B5EF4-FFF2-40B4-BE49-F238E27FC236}">
                <a16:creationId xmlns:a16="http://schemas.microsoft.com/office/drawing/2014/main" id="{3879DDF8-31DC-1FA9-FC51-7A79AA91B3A7}"/>
              </a:ext>
            </a:extLst>
          </p:cNvPr>
          <p:cNvSpPr/>
          <p:nvPr/>
        </p:nvSpPr>
        <p:spPr>
          <a:xfrm>
            <a:off x="542214" y="5368798"/>
            <a:ext cx="208260" cy="20826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7C62F24-781C-7D65-4732-CE7CF6152C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7188" y="2523965"/>
            <a:ext cx="2133600" cy="1163781"/>
          </a:xfrm>
          <a:prstGeom prst="rect">
            <a:avLst/>
          </a:prstGeom>
        </p:spPr>
      </p:pic>
      <p:cxnSp>
        <p:nvCxnSpPr>
          <p:cNvPr id="16" name="Straight Connector 15">
            <a:extLst>
              <a:ext uri="{FF2B5EF4-FFF2-40B4-BE49-F238E27FC236}">
                <a16:creationId xmlns:a16="http://schemas.microsoft.com/office/drawing/2014/main" id="{C506C7BC-E4BB-6010-0C65-265EA63543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031198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9AD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781EFD-7241-C279-676F-AF9D33B710E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7866"/>
          <a:stretch/>
        </p:blipFill>
        <p:spPr>
          <a:xfrm>
            <a:off x="-15411" y="-1"/>
            <a:ext cx="12222822" cy="5855035"/>
          </a:xfrm>
          <a:prstGeom prst="rect">
            <a:avLst/>
          </a:prstGeom>
        </p:spPr>
      </p:pic>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p:spPr>
      </p:pic>
      <p:cxnSp>
        <p:nvCxnSpPr>
          <p:cNvPr id="6" name="Straight Connector 5">
            <a:extLst>
              <a:ext uri="{FF2B5EF4-FFF2-40B4-BE49-F238E27FC236}">
                <a16:creationId xmlns:a16="http://schemas.microsoft.com/office/drawing/2014/main" id="{D23AF8F9-0E5B-AE1E-2D9F-9E2A8A136812}"/>
              </a:ext>
            </a:extLst>
          </p:cNvPr>
          <p:cNvCxnSpPr>
            <a:cxnSpLocks/>
          </p:cNvCxnSpPr>
          <p:nvPr/>
        </p:nvCxnSpPr>
        <p:spPr>
          <a:xfrm>
            <a:off x="7099705" y="5855034"/>
            <a:ext cx="5123117"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4" name="Rectangle 3">
            <a:extLst>
              <a:ext uri="{FF2B5EF4-FFF2-40B4-BE49-F238E27FC236}">
                <a16:creationId xmlns:a16="http://schemas.microsoft.com/office/drawing/2014/main" id="{FC457A75-9D57-C881-4C4D-2AE81C6D3E5B}"/>
              </a:ext>
            </a:extLst>
          </p:cNvPr>
          <p:cNvSpPr/>
          <p:nvPr/>
        </p:nvSpPr>
        <p:spPr>
          <a:xfrm>
            <a:off x="4398226" y="3863489"/>
            <a:ext cx="7793773"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B7EB2B9-A2A4-54AE-290A-9B6930AC00D3}"/>
              </a:ext>
            </a:extLst>
          </p:cNvPr>
          <p:cNvSpPr txBox="1"/>
          <p:nvPr/>
        </p:nvSpPr>
        <p:spPr>
          <a:xfrm>
            <a:off x="6208534" y="4031932"/>
            <a:ext cx="5806469" cy="1323439"/>
          </a:xfrm>
          <a:prstGeom prst="rect">
            <a:avLst/>
          </a:prstGeom>
          <a:noFill/>
        </p:spPr>
        <p:txBody>
          <a:bodyPr wrap="square" rtlCol="0" anchor="b">
            <a:spAutoFit/>
          </a:bodyPr>
          <a:lstStyle/>
          <a:p>
            <a:pPr>
              <a:buClr>
                <a:prstClr val="black"/>
              </a:buClr>
              <a:buSzPts val="1400"/>
            </a:pPr>
            <a:r>
              <a:rPr kumimoji="0" lang="en-US" sz="40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EL PODER DE LOS PROGRAMAS</a:t>
            </a:r>
            <a:endParaRPr kumimoji="0" lang="en-US" sz="12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5" name="Picture 14">
            <a:extLst>
              <a:ext uri="{FF2B5EF4-FFF2-40B4-BE49-F238E27FC236}">
                <a16:creationId xmlns:a16="http://schemas.microsoft.com/office/drawing/2014/main" id="{DCE838B2-505A-EADF-D6B5-0758E0C5325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31713" y="4003269"/>
            <a:ext cx="1389425" cy="1389425"/>
          </a:xfrm>
          <a:prstGeom prst="rect">
            <a:avLst/>
          </a:prstGeom>
        </p:spPr>
      </p:pic>
      <p:cxnSp>
        <p:nvCxnSpPr>
          <p:cNvPr id="16" name="Straight Connector 15">
            <a:extLst>
              <a:ext uri="{FF2B5EF4-FFF2-40B4-BE49-F238E27FC236}">
                <a16:creationId xmlns:a16="http://schemas.microsoft.com/office/drawing/2014/main" id="{357B51D0-30CA-8D5D-8E60-34485A25A713}"/>
              </a:ext>
            </a:extLst>
          </p:cNvPr>
          <p:cNvCxnSpPr>
            <a:cxnSpLocks/>
          </p:cNvCxnSpPr>
          <p:nvPr/>
        </p:nvCxnSpPr>
        <p:spPr>
          <a:xfrm>
            <a:off x="-51371" y="5855034"/>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11945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911F1ED5-4836-110C-9D5D-15F8A2EF9752}"/>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64B1569D-57C9-1650-5161-A39962E2081D}"/>
              </a:ext>
            </a:extLst>
          </p:cNvPr>
          <p:cNvPicPr>
            <a:picLocks noChangeAspect="1"/>
          </p:cNvPicPr>
          <p:nvPr/>
        </p:nvPicPr>
        <p:blipFill>
          <a:blip r:embed="rId3"/>
          <a:stretch>
            <a:fillRect/>
          </a:stretch>
        </p:blipFill>
        <p:spPr>
          <a:xfrm>
            <a:off x="516835" y="411752"/>
            <a:ext cx="11158330" cy="5469769"/>
          </a:xfrm>
          <a:prstGeom prst="rect">
            <a:avLst/>
          </a:prstGeom>
        </p:spPr>
      </p:pic>
      <p:pic>
        <p:nvPicPr>
          <p:cNvPr id="7" name="Picture 6">
            <a:extLst>
              <a:ext uri="{FF2B5EF4-FFF2-40B4-BE49-F238E27FC236}">
                <a16:creationId xmlns:a16="http://schemas.microsoft.com/office/drawing/2014/main" id="{DA219A89-B194-7DA3-D961-6FDD0F3640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6719" y="-18522"/>
            <a:ext cx="2214881" cy="1107441"/>
          </a:xfrm>
          <a:prstGeom prst="rect">
            <a:avLst/>
          </a:prstGeom>
        </p:spPr>
      </p:pic>
      <p:sp>
        <p:nvSpPr>
          <p:cNvPr id="8" name="TextBox 7">
            <a:extLst>
              <a:ext uri="{FF2B5EF4-FFF2-40B4-BE49-F238E27FC236}">
                <a16:creationId xmlns:a16="http://schemas.microsoft.com/office/drawing/2014/main" id="{5AB4EC4A-0C6B-FC62-56C8-83D45C08DBCF}"/>
              </a:ext>
            </a:extLst>
          </p:cNvPr>
          <p:cNvSpPr txBox="1"/>
          <p:nvPr/>
        </p:nvSpPr>
        <p:spPr>
          <a:xfrm>
            <a:off x="6588408" y="181255"/>
            <a:ext cx="1649983" cy="707886"/>
          </a:xfrm>
          <a:prstGeom prst="rect">
            <a:avLst/>
          </a:prstGeom>
          <a:noFill/>
        </p:spPr>
        <p:txBody>
          <a:bodyPr wrap="square" rtlCol="0" anchor="b">
            <a:spAutoFit/>
          </a:bodyPr>
          <a:lstStyle/>
          <a:p>
            <a:pPr>
              <a:buClr>
                <a:prstClr val="black"/>
              </a:buClr>
              <a:buSzPts val="1400"/>
            </a:pPr>
            <a:r>
              <a:rPr kumimoji="0" lang="en-US" sz="4000" b="1" i="0" u="none" strike="noStrike" kern="1200" cap="none" normalizeH="0" baseline="0" noProof="0" dirty="0">
                <a:ln>
                  <a:noFill/>
                </a:ln>
                <a:solidFill>
                  <a:srgbClr val="0D2E4D"/>
                </a:solidFill>
                <a:effectLst/>
                <a:uLnTx/>
                <a:uFillTx/>
                <a:latin typeface="Arial" panose="020B0604020202020204" pitchFamily="34" charset="0"/>
                <a:ea typeface="+mn-ea"/>
                <a:cs typeface="Arial" panose="020B0604020202020204" pitchFamily="34" charset="0"/>
              </a:rPr>
              <a:t>2026</a:t>
            </a:r>
            <a:endParaRPr kumimoji="0" lang="en-US" sz="4800" b="1" i="0" u="none" strike="noStrike" kern="1200" cap="none" normalizeH="0" baseline="0" noProof="0" dirty="0">
              <a:ln>
                <a:noFill/>
              </a:ln>
              <a:solidFill>
                <a:srgbClr val="0D2E4D"/>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010555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B9607F-47A6-4418-CF61-532EB4F091CE}"/>
              </a:ext>
            </a:extLst>
          </p:cNvPr>
          <p:cNvPicPr>
            <a:picLocks noChangeAspect="1"/>
          </p:cNvPicPr>
          <p:nvPr/>
        </p:nvPicPr>
        <p:blipFill>
          <a:blip r:embed="rId3">
            <a:alphaModFix amt="8000"/>
          </a:blip>
          <a:stretch>
            <a:fillRect/>
          </a:stretch>
        </p:blipFill>
        <p:spPr>
          <a:xfrm>
            <a:off x="5868029" y="-286511"/>
            <a:ext cx="6441782" cy="6699453"/>
          </a:xfrm>
          <a:prstGeom prst="rect">
            <a:avLst/>
          </a:prstGeom>
        </p:spPr>
      </p:pic>
      <p:pic>
        <p:nvPicPr>
          <p:cNvPr id="9" name="Picture 8">
            <a:extLst>
              <a:ext uri="{FF2B5EF4-FFF2-40B4-BE49-F238E27FC236}">
                <a16:creationId xmlns:a16="http://schemas.microsoft.com/office/drawing/2014/main" id="{154AE47E-3D91-6763-0A29-200B7D69D08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5400000">
            <a:off x="18906" y="-19762"/>
            <a:ext cx="6047912" cy="6085724"/>
          </a:xfrm>
          <a:prstGeom prst="rect">
            <a:avLst/>
          </a:prstGeom>
        </p:spPr>
      </p:pic>
      <p:pic>
        <p:nvPicPr>
          <p:cNvPr id="8" name="Picture 7">
            <a:extLst>
              <a:ext uri="{FF2B5EF4-FFF2-40B4-BE49-F238E27FC236}">
                <a16:creationId xmlns:a16="http://schemas.microsoft.com/office/drawing/2014/main" id="{2C8112E3-162E-BE6F-778C-07F1991D68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50106" y="632817"/>
            <a:ext cx="6259705" cy="4837045"/>
          </a:xfrm>
          <a:prstGeom prst="rect">
            <a:avLst/>
          </a:prstGeom>
        </p:spPr>
      </p:pic>
      <p:cxnSp>
        <p:nvCxnSpPr>
          <p:cNvPr id="11" name="Straight Connector 10">
            <a:extLst>
              <a:ext uri="{FF2B5EF4-FFF2-40B4-BE49-F238E27FC236}">
                <a16:creationId xmlns:a16="http://schemas.microsoft.com/office/drawing/2014/main" id="{6464BE1A-27C4-2199-5C4D-F084E8F0A713}"/>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1781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C37CE5A1-3C3B-D5AE-7271-FB64AFD1C47F}"/>
              </a:ext>
            </a:extLst>
          </p:cNvPr>
          <p:cNvPicPr>
            <a:picLocks noChangeAspect="1"/>
          </p:cNvPicPr>
          <p:nvPr/>
        </p:nvPicPr>
        <p:blipFill rotWithShape="1">
          <a:blip r:embed="rId3" cstate="email">
            <a:alphaModFix amt="18000"/>
            <a:extLst>
              <a:ext uri="{28A0092B-C50C-407E-A947-70E740481C1C}">
                <a14:useLocalDpi xmlns:a14="http://schemas.microsoft.com/office/drawing/2010/main"/>
              </a:ext>
            </a:extLst>
          </a:blip>
          <a:srcRect l="-1750" t="9202" r="-713" b="5073"/>
          <a:stretch/>
        </p:blipFill>
        <p:spPr>
          <a:xfrm>
            <a:off x="4830413" y="0"/>
            <a:ext cx="8197154" cy="6858000"/>
          </a:xfrm>
          <a:prstGeom prst="rect">
            <a:avLst/>
          </a:prstGeom>
        </p:spPr>
      </p:pic>
      <p:sp>
        <p:nvSpPr>
          <p:cNvPr id="2" name="Rectangle 1">
            <a:extLst>
              <a:ext uri="{FF2B5EF4-FFF2-40B4-BE49-F238E27FC236}">
                <a16:creationId xmlns:a16="http://schemas.microsoft.com/office/drawing/2014/main" id="{2D6D534E-0936-8438-51C0-1635F1F86A8C}"/>
              </a:ext>
            </a:extLst>
          </p:cNvPr>
          <p:cNvSpPr/>
          <p:nvPr/>
        </p:nvSpPr>
        <p:spPr>
          <a:xfrm>
            <a:off x="0" y="5056632"/>
            <a:ext cx="12192000" cy="1801368"/>
          </a:xfrm>
          <a:prstGeom prst="rect">
            <a:avLst/>
          </a:prstGeom>
          <a:gradFill>
            <a:gsLst>
              <a:gs pos="0">
                <a:schemeClr val="bg1">
                  <a:alpha val="0"/>
                </a:schemeClr>
              </a:gs>
              <a:gs pos="70000">
                <a:schemeClr val="tx1">
                  <a:lumMod val="95000"/>
                  <a:lumOff val="5000"/>
                  <a:alpha val="33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29867" y="6266469"/>
            <a:ext cx="1126982" cy="309115"/>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DB553D37-3EBD-B2F7-60AA-89C67AB4F498}"/>
              </a:ext>
            </a:extLst>
          </p:cNvPr>
          <p:cNvSpPr txBox="1"/>
          <p:nvPr/>
        </p:nvSpPr>
        <p:spPr>
          <a:xfrm>
            <a:off x="673416" y="1377201"/>
            <a:ext cx="7208453" cy="2572499"/>
          </a:xfrm>
          <a:prstGeom prst="rect">
            <a:avLst/>
          </a:prstGeom>
          <a:noFill/>
        </p:spPr>
        <p:txBody>
          <a:bodyPr wrap="square" lIns="91440" tIns="45720" rIns="91440" bIns="45720" rtlCol="0" anchor="t">
            <a:spAutoFit/>
          </a:bodyPr>
          <a:lstStyle/>
          <a:p>
            <a:pPr>
              <a:defRPr/>
            </a:pPr>
            <a:r>
              <a:rPr kumimoji="0" lang="en-US" sz="2800" b="1" i="0" u="none" strike="noStrike" kern="1200" cap="none" spc="0" normalizeH="0" baseline="0" noProof="0" dirty="0">
                <a:ln>
                  <a:noFill/>
                </a:ln>
                <a:solidFill>
                  <a:srgbClr val="00B0F0"/>
                </a:solidFill>
                <a:effectLst/>
                <a:uLnTx/>
                <a:uFillTx/>
                <a:latin typeface="Arial"/>
                <a:cs typeface="Arial"/>
              </a:rPr>
              <a:t>Leave No Trace </a:t>
            </a:r>
            <a:r>
              <a:rPr kumimoji="0" lang="en-US" sz="2800" b="1" i="0" u="none" strike="noStrike" kern="1200" cap="none" spc="0" normalizeH="0" baseline="0" noProof="0" dirty="0">
                <a:ln>
                  <a:noFill/>
                </a:ln>
                <a:solidFill>
                  <a:prstClr val="white"/>
                </a:solidFill>
                <a:effectLst/>
                <a:uLnTx/>
                <a:uFillTx/>
                <a:latin typeface="Arial"/>
                <a:cs typeface="Arial"/>
              </a:rPr>
              <a:t>es </a:t>
            </a:r>
            <a:r>
              <a:rPr kumimoji="0" lang="en-US" sz="2800" b="1" i="0" u="none" strike="noStrike" kern="1200" cap="none" spc="0" normalizeH="0" baseline="0" noProof="0" dirty="0" err="1">
                <a:ln>
                  <a:noFill/>
                </a:ln>
                <a:solidFill>
                  <a:prstClr val="white"/>
                </a:solidFill>
                <a:effectLst/>
                <a:uLnTx/>
                <a:uFillTx/>
                <a:latin typeface="Arial"/>
                <a:cs typeface="Arial"/>
              </a:rPr>
              <a:t>una</a:t>
            </a:r>
            <a:r>
              <a:rPr kumimoji="0" lang="en-US" sz="2800" b="1" i="0" u="none" strike="noStrike" kern="1200" cap="none" spc="0" normalizeH="0" baseline="0" noProof="0" dirty="0">
                <a:ln>
                  <a:noFill/>
                </a:ln>
                <a:solidFill>
                  <a:prstClr val="white"/>
                </a:solidFill>
                <a:effectLst/>
                <a:uLnTx/>
                <a:uFillTx/>
                <a:latin typeface="Arial"/>
                <a:cs typeface="Arial"/>
              </a:rPr>
              <a:t> de las </a:t>
            </a:r>
            <a:r>
              <a:rPr kumimoji="0" lang="en-US" sz="2800" b="1" i="0" u="none" strike="noStrike" kern="1200" cap="none" spc="0" normalizeH="0" baseline="0" noProof="0" dirty="0" err="1">
                <a:ln>
                  <a:noFill/>
                </a:ln>
                <a:solidFill>
                  <a:prstClr val="white"/>
                </a:solidFill>
                <a:effectLst/>
                <a:uLnTx/>
                <a:uFillTx/>
                <a:latin typeface="Arial"/>
                <a:cs typeface="Arial"/>
              </a:rPr>
              <a:t>principales</a:t>
            </a:r>
            <a:r>
              <a:rPr kumimoji="0" lang="en-US" sz="2800" b="1" i="0" u="none" strike="noStrike" kern="1200" cap="none" spc="0" normalizeH="0" baseline="0" noProof="0" dirty="0">
                <a:ln>
                  <a:noFill/>
                </a:ln>
                <a:solidFill>
                  <a:prstClr val="white"/>
                </a:solidFill>
                <a:effectLst/>
                <a:uLnTx/>
                <a:uFillTx/>
                <a:latin typeface="Arial"/>
                <a:cs typeface="Arial"/>
              </a:rPr>
              <a:t> </a:t>
            </a:r>
            <a:r>
              <a:rPr kumimoji="0" lang="en-US" sz="2800" b="1" i="0" u="none" strike="noStrike" kern="1200" cap="none" spc="0" normalizeH="0" baseline="0" noProof="0" dirty="0" err="1">
                <a:ln>
                  <a:noFill/>
                </a:ln>
                <a:solidFill>
                  <a:prstClr val="white"/>
                </a:solidFill>
                <a:effectLst/>
                <a:uLnTx/>
                <a:uFillTx/>
                <a:latin typeface="Arial"/>
                <a:cs typeface="Arial"/>
              </a:rPr>
              <a:t>organizaciones</a:t>
            </a:r>
            <a:r>
              <a:rPr kumimoji="0" lang="en-US" sz="2800" b="1" i="0" u="none" strike="noStrike" kern="1200" cap="none" spc="0" normalizeH="0" baseline="0" noProof="0" dirty="0">
                <a:ln>
                  <a:noFill/>
                </a:ln>
                <a:solidFill>
                  <a:prstClr val="white"/>
                </a:solidFill>
                <a:effectLst/>
                <a:uLnTx/>
                <a:uFillTx/>
                <a:latin typeface="Arial"/>
                <a:cs typeface="Arial"/>
              </a:rPr>
              <a:t> </a:t>
            </a:r>
            <a:r>
              <a:rPr kumimoji="0" lang="en-US" sz="2800" b="1" i="0" u="none" strike="noStrike" kern="1200" cap="none" spc="0" normalizeH="0" baseline="0" noProof="0" dirty="0" err="1">
                <a:ln>
                  <a:noFill/>
                </a:ln>
                <a:solidFill>
                  <a:prstClr val="white"/>
                </a:solidFill>
                <a:effectLst/>
                <a:uLnTx/>
                <a:uFillTx/>
                <a:latin typeface="Arial"/>
                <a:cs typeface="Arial"/>
              </a:rPr>
              <a:t>en</a:t>
            </a:r>
            <a:r>
              <a:rPr kumimoji="0" lang="en-US" sz="2800" b="1" i="0" u="none" strike="noStrike" kern="1200" cap="none" spc="0" normalizeH="0" baseline="0" noProof="0" dirty="0">
                <a:ln>
                  <a:noFill/>
                </a:ln>
                <a:solidFill>
                  <a:prstClr val="white"/>
                </a:solidFill>
                <a:effectLst/>
                <a:uLnTx/>
                <a:uFillTx/>
                <a:latin typeface="Arial"/>
                <a:cs typeface="Arial"/>
              </a:rPr>
              <a:t> </a:t>
            </a:r>
            <a:r>
              <a:rPr kumimoji="0" lang="en-US" sz="2800" b="1" i="0" u="none" strike="noStrike" kern="1200" cap="none" spc="0" normalizeH="0" baseline="0" noProof="0" dirty="0" err="1">
                <a:ln>
                  <a:noFill/>
                </a:ln>
                <a:solidFill>
                  <a:prstClr val="white"/>
                </a:solidFill>
                <a:effectLst/>
                <a:uLnTx/>
                <a:uFillTx/>
                <a:latin typeface="Arial"/>
                <a:cs typeface="Arial"/>
              </a:rPr>
              <a:t>el</a:t>
            </a:r>
            <a:r>
              <a:rPr kumimoji="0" lang="en-US" sz="2800" b="1" i="0" u="none" strike="noStrike" kern="1200" cap="none" spc="0" normalizeH="0" baseline="0" noProof="0" dirty="0">
                <a:ln>
                  <a:noFill/>
                </a:ln>
                <a:solidFill>
                  <a:prstClr val="white"/>
                </a:solidFill>
                <a:effectLst/>
                <a:uLnTx/>
                <a:uFillTx/>
                <a:latin typeface="Arial"/>
                <a:cs typeface="Arial"/>
              </a:rPr>
              <a:t> </a:t>
            </a:r>
            <a:r>
              <a:rPr kumimoji="0" lang="en-US" sz="2800" b="1" i="0" u="none" strike="noStrike" kern="1200" cap="none" spc="0" normalizeH="0" baseline="0" noProof="0" dirty="0" err="1">
                <a:ln>
                  <a:noFill/>
                </a:ln>
                <a:solidFill>
                  <a:prstClr val="white"/>
                </a:solidFill>
                <a:effectLst/>
                <a:uLnTx/>
                <a:uFillTx/>
                <a:latin typeface="Arial"/>
                <a:cs typeface="Arial"/>
              </a:rPr>
              <a:t>mundo</a:t>
            </a:r>
            <a:r>
              <a:rPr kumimoji="0" lang="en-US" sz="2800" b="1" i="0" u="none" strike="noStrike" kern="1200" cap="none" spc="0" normalizeH="0" baseline="0" noProof="0" dirty="0">
                <a:ln>
                  <a:noFill/>
                </a:ln>
                <a:solidFill>
                  <a:prstClr val="white"/>
                </a:solidFill>
                <a:effectLst/>
                <a:uLnTx/>
                <a:uFillTx/>
                <a:latin typeface="Arial"/>
                <a:cs typeface="Arial"/>
              </a:rPr>
              <a:t> </a:t>
            </a:r>
            <a:r>
              <a:rPr kumimoji="0" lang="en-US" sz="2800" b="1" i="0" u="none" strike="noStrike" kern="1200" cap="none" spc="0" normalizeH="0" baseline="0" noProof="0" dirty="0" err="1">
                <a:ln>
                  <a:noFill/>
                </a:ln>
                <a:solidFill>
                  <a:prstClr val="white"/>
                </a:solidFill>
                <a:effectLst/>
                <a:uLnTx/>
                <a:uFillTx/>
                <a:latin typeface="Arial"/>
                <a:cs typeface="Arial"/>
              </a:rPr>
              <a:t>dedicadas</a:t>
            </a:r>
            <a:r>
              <a:rPr kumimoji="0" lang="en-US" sz="2800" b="1" i="0" u="none" strike="noStrike" kern="1200" cap="none" spc="0" normalizeH="0" baseline="0" noProof="0" dirty="0">
                <a:ln>
                  <a:noFill/>
                </a:ln>
                <a:solidFill>
                  <a:prstClr val="white"/>
                </a:solidFill>
                <a:effectLst/>
                <a:uLnTx/>
                <a:uFillTx/>
                <a:latin typeface="Arial"/>
                <a:cs typeface="Arial"/>
              </a:rPr>
              <a:t> a </a:t>
            </a:r>
            <a:r>
              <a:rPr kumimoji="0" lang="en-US" sz="2800" b="1" i="0" u="none" strike="noStrike" kern="1200" cap="none" spc="0" normalizeH="0" baseline="0" noProof="0" dirty="0" err="1">
                <a:ln>
                  <a:noFill/>
                </a:ln>
                <a:solidFill>
                  <a:prstClr val="white"/>
                </a:solidFill>
                <a:effectLst/>
                <a:uLnTx/>
                <a:uFillTx/>
                <a:latin typeface="Arial"/>
                <a:cs typeface="Arial"/>
              </a:rPr>
              <a:t>enseñar</a:t>
            </a:r>
            <a:r>
              <a:rPr kumimoji="0" lang="en-US" sz="2800" b="1" i="0" u="none" strike="noStrike" kern="1200" cap="none" spc="0" normalizeH="0" baseline="0" noProof="0" dirty="0">
                <a:ln>
                  <a:noFill/>
                </a:ln>
                <a:solidFill>
                  <a:prstClr val="white"/>
                </a:solidFill>
                <a:effectLst/>
                <a:uLnTx/>
                <a:uFillTx/>
                <a:latin typeface="Arial"/>
                <a:cs typeface="Arial"/>
              </a:rPr>
              <a:t> a las personas </a:t>
            </a:r>
            <a:r>
              <a:rPr kumimoji="0" lang="en-US" sz="2800" b="1" i="0" u="none" strike="noStrike" kern="1200" cap="none" spc="0" normalizeH="0" baseline="0" noProof="0" dirty="0" err="1">
                <a:ln>
                  <a:noFill/>
                </a:ln>
                <a:solidFill>
                  <a:prstClr val="white"/>
                </a:solidFill>
                <a:effectLst/>
                <a:uLnTx/>
                <a:uFillTx/>
                <a:latin typeface="Arial"/>
                <a:cs typeface="Arial"/>
              </a:rPr>
              <a:t>cómo</a:t>
            </a:r>
            <a:r>
              <a:rPr kumimoji="0" lang="en-US" sz="2800" b="1" i="0" u="none" strike="noStrike" kern="1200" cap="none" spc="0" normalizeH="0" baseline="0" noProof="0" dirty="0">
                <a:ln>
                  <a:noFill/>
                </a:ln>
                <a:solidFill>
                  <a:prstClr val="white"/>
                </a:solidFill>
                <a:effectLst/>
                <a:uLnTx/>
                <a:uFillTx/>
                <a:latin typeface="Arial"/>
                <a:cs typeface="Arial"/>
              </a:rPr>
              <a:t> </a:t>
            </a:r>
            <a:r>
              <a:rPr kumimoji="0" lang="en-US" sz="2800" b="1" i="0" u="none" strike="noStrike" kern="1200" cap="none" spc="0" normalizeH="0" baseline="0" noProof="0" dirty="0" err="1">
                <a:ln>
                  <a:noFill/>
                </a:ln>
                <a:solidFill>
                  <a:prstClr val="white"/>
                </a:solidFill>
                <a:effectLst/>
                <a:uLnTx/>
                <a:uFillTx/>
                <a:latin typeface="Arial"/>
                <a:cs typeface="Arial"/>
              </a:rPr>
              <a:t>proteger</a:t>
            </a:r>
            <a:r>
              <a:rPr kumimoji="0" lang="en-US" sz="2800" b="1" i="0" u="none" strike="noStrike" kern="1200" cap="none" spc="0" normalizeH="0" baseline="0" noProof="0" dirty="0">
                <a:ln>
                  <a:noFill/>
                </a:ln>
                <a:solidFill>
                  <a:prstClr val="white"/>
                </a:solidFill>
                <a:effectLst/>
                <a:uLnTx/>
                <a:uFillTx/>
                <a:latin typeface="Arial"/>
                <a:cs typeface="Arial"/>
              </a:rPr>
              <a:t> </a:t>
            </a:r>
            <a:r>
              <a:rPr kumimoji="0" lang="en-US" sz="2800" b="1" i="0" u="none" strike="noStrike" kern="1200" cap="none" spc="0" normalizeH="0" baseline="0" noProof="0" dirty="0" err="1">
                <a:ln>
                  <a:noFill/>
                </a:ln>
                <a:solidFill>
                  <a:prstClr val="white"/>
                </a:solidFill>
                <a:effectLst/>
                <a:uLnTx/>
                <a:uFillTx/>
                <a:latin typeface="Arial"/>
                <a:cs typeface="Arial"/>
              </a:rPr>
              <a:t>el</a:t>
            </a:r>
            <a:r>
              <a:rPr kumimoji="0" lang="en-US" sz="2800" b="1" i="0" u="none" strike="noStrike" kern="1200" cap="none" spc="0" normalizeH="0" baseline="0" noProof="0" dirty="0">
                <a:ln>
                  <a:noFill/>
                </a:ln>
                <a:solidFill>
                  <a:prstClr val="white"/>
                </a:solidFill>
                <a:effectLst/>
                <a:uLnTx/>
                <a:uFillTx/>
                <a:latin typeface="Arial"/>
                <a:cs typeface="Arial"/>
              </a:rPr>
              <a:t> </a:t>
            </a:r>
            <a:r>
              <a:rPr kumimoji="0" lang="en-US" sz="2800" b="1" i="0" u="none" strike="noStrike" kern="1200" cap="none" spc="0" normalizeH="0" baseline="0" noProof="0" dirty="0" err="1">
                <a:ln>
                  <a:noFill/>
                </a:ln>
                <a:solidFill>
                  <a:prstClr val="white"/>
                </a:solidFill>
                <a:effectLst/>
                <a:uLnTx/>
                <a:uFillTx/>
                <a:latin typeface="Arial"/>
                <a:cs typeface="Arial"/>
              </a:rPr>
              <a:t>mundo</a:t>
            </a:r>
            <a:r>
              <a:rPr kumimoji="0" lang="en-US" sz="2800" b="1" i="0" u="none" strike="noStrike" kern="1200" cap="none" spc="0" normalizeH="0" baseline="0" noProof="0" dirty="0">
                <a:ln>
                  <a:noFill/>
                </a:ln>
                <a:solidFill>
                  <a:prstClr val="white"/>
                </a:solidFill>
                <a:effectLst/>
                <a:uLnTx/>
                <a:uFillTx/>
                <a:latin typeface="Arial"/>
                <a:cs typeface="Arial"/>
              </a:rPr>
              <a:t> natural.</a:t>
            </a:r>
            <a:endParaRPr lang="en-US" dirty="0">
              <a:solidFill>
                <a:prstClr val="white"/>
              </a:solidFill>
              <a:latin typeface="Arial"/>
              <a:cs typeface="Arial"/>
            </a:endParaRPr>
          </a:p>
          <a:p>
            <a:pPr>
              <a:lnSpc>
                <a:spcPts val="3060"/>
              </a:lnSpc>
              <a:defRPr/>
            </a:pPr>
            <a:br>
              <a:rPr lang="en-US" dirty="0"/>
            </a:br>
            <a:endParaRPr lang="en-US" dirty="0">
              <a:ea typeface="+mn-ea"/>
            </a:endParaRPr>
          </a:p>
        </p:txBody>
      </p:sp>
      <p:sp>
        <p:nvSpPr>
          <p:cNvPr id="10" name="TextBox 9">
            <a:extLst>
              <a:ext uri="{FF2B5EF4-FFF2-40B4-BE49-F238E27FC236}">
                <a16:creationId xmlns:a16="http://schemas.microsoft.com/office/drawing/2014/main" id="{07B40972-EA77-549F-5499-DD6CA5EB7A55}"/>
              </a:ext>
            </a:extLst>
          </p:cNvPr>
          <p:cNvSpPr txBox="1"/>
          <p:nvPr/>
        </p:nvSpPr>
        <p:spPr>
          <a:xfrm>
            <a:off x="703517" y="3590189"/>
            <a:ext cx="7719266" cy="1569660"/>
          </a:xfrm>
          <a:prstGeom prst="rect">
            <a:avLst/>
          </a:prstGeom>
          <a:noFill/>
        </p:spPr>
        <p:txBody>
          <a:bodyPr wrap="square" lIns="91440" tIns="45720" rIns="91440" bIns="45720" rtlCol="0" anchor="t">
            <a:spAutoFit/>
          </a:bodyPr>
          <a:lstStyle/>
          <a:p>
            <a:pPr>
              <a:defRPr/>
            </a:pPr>
            <a:r>
              <a:rPr kumimoji="0" lang="en-US" sz="3200" b="0" i="1" u="none" strike="noStrike" kern="1200" cap="none" spc="0" normalizeH="0" baseline="0" noProof="0" dirty="0">
                <a:ln>
                  <a:noFill/>
                </a:ln>
                <a:solidFill>
                  <a:srgbClr val="00B0F0"/>
                </a:solidFill>
                <a:effectLst/>
                <a:uLnTx/>
                <a:uFillTx/>
                <a:latin typeface="Times New Roman"/>
                <a:cs typeface="Times New Roman"/>
              </a:rPr>
              <a:t>Las personas con </a:t>
            </a:r>
            <a:r>
              <a:rPr kumimoji="0" lang="en-US" sz="3200" b="0" i="1" u="none" strike="noStrike" kern="1200" cap="none" spc="0" normalizeH="0" baseline="0" noProof="0" dirty="0" err="1">
                <a:ln>
                  <a:noFill/>
                </a:ln>
                <a:solidFill>
                  <a:srgbClr val="00B0F0"/>
                </a:solidFill>
                <a:effectLst/>
                <a:uLnTx/>
                <a:uFillTx/>
                <a:latin typeface="Times New Roman"/>
                <a:cs typeface="Times New Roman"/>
              </a:rPr>
              <a:t>entrenamiento</a:t>
            </a:r>
            <a:r>
              <a:rPr kumimoji="0" lang="en-US" sz="3200" b="0" i="1" u="none" strike="noStrike" kern="1200" cap="none" spc="0" normalizeH="0" baseline="0" noProof="0" dirty="0">
                <a:ln>
                  <a:noFill/>
                </a:ln>
                <a:solidFill>
                  <a:srgbClr val="00B0F0"/>
                </a:solidFill>
                <a:effectLst/>
                <a:uLnTx/>
                <a:uFillTx/>
                <a:latin typeface="Times New Roman"/>
                <a:cs typeface="Times New Roman"/>
              </a:rPr>
              <a:t> </a:t>
            </a:r>
            <a:r>
              <a:rPr kumimoji="0" lang="en-US" sz="3200" b="0" i="1" u="none" strike="noStrike" kern="1200" cap="none" spc="0" normalizeH="0" baseline="0" noProof="0" dirty="0" err="1">
                <a:ln>
                  <a:noFill/>
                </a:ln>
                <a:solidFill>
                  <a:srgbClr val="00B0F0"/>
                </a:solidFill>
                <a:effectLst/>
                <a:uLnTx/>
                <a:uFillTx/>
                <a:latin typeface="Times New Roman"/>
                <a:cs typeface="Times New Roman"/>
              </a:rPr>
              <a:t>en</a:t>
            </a:r>
            <a:r>
              <a:rPr kumimoji="0" lang="en-US" sz="3200" b="0" i="1" u="none" strike="noStrike" kern="1200" cap="none" spc="0" normalizeH="0" baseline="0" noProof="0" dirty="0">
                <a:ln>
                  <a:noFill/>
                </a:ln>
                <a:solidFill>
                  <a:srgbClr val="00B0F0"/>
                </a:solidFill>
                <a:effectLst/>
                <a:uLnTx/>
                <a:uFillTx/>
                <a:latin typeface="Times New Roman"/>
                <a:cs typeface="Times New Roman"/>
              </a:rPr>
              <a:t> Leave No Trace es 5 </a:t>
            </a:r>
            <a:r>
              <a:rPr kumimoji="0" lang="en-US" sz="3200" b="0" i="1" u="none" strike="noStrike" kern="1200" cap="none" spc="0" normalizeH="0" baseline="0" noProof="0" dirty="0" err="1">
                <a:ln>
                  <a:noFill/>
                </a:ln>
                <a:solidFill>
                  <a:srgbClr val="00B0F0"/>
                </a:solidFill>
                <a:effectLst/>
                <a:uLnTx/>
                <a:uFillTx/>
                <a:latin typeface="Times New Roman"/>
                <a:cs typeface="Times New Roman"/>
              </a:rPr>
              <a:t>veces</a:t>
            </a:r>
            <a:r>
              <a:rPr kumimoji="0" lang="en-US" sz="3200" b="0" i="1" u="none" strike="noStrike" kern="1200" cap="none" spc="0" normalizeH="0" baseline="0" noProof="0" dirty="0">
                <a:ln>
                  <a:noFill/>
                </a:ln>
                <a:solidFill>
                  <a:srgbClr val="00B0F0"/>
                </a:solidFill>
                <a:effectLst/>
                <a:uLnTx/>
                <a:uFillTx/>
                <a:latin typeface="Times New Roman"/>
                <a:cs typeface="Times New Roman"/>
              </a:rPr>
              <a:t> </a:t>
            </a:r>
            <a:r>
              <a:rPr kumimoji="0" lang="en-US" sz="3200" b="0" i="1" u="none" strike="noStrike" kern="1200" cap="none" spc="0" normalizeH="0" baseline="0" noProof="0" dirty="0" err="1">
                <a:ln>
                  <a:noFill/>
                </a:ln>
                <a:solidFill>
                  <a:srgbClr val="00B0F0"/>
                </a:solidFill>
                <a:effectLst/>
                <a:uLnTx/>
                <a:uFillTx/>
                <a:latin typeface="Times New Roman"/>
                <a:cs typeface="Times New Roman"/>
              </a:rPr>
              <a:t>más</a:t>
            </a:r>
            <a:r>
              <a:rPr kumimoji="0" lang="en-US" sz="3200" b="0" i="1" u="none" strike="noStrike" kern="1200" cap="none" spc="0" normalizeH="0" baseline="0" noProof="0" dirty="0">
                <a:ln>
                  <a:noFill/>
                </a:ln>
                <a:solidFill>
                  <a:srgbClr val="00B0F0"/>
                </a:solidFill>
                <a:effectLst/>
                <a:uLnTx/>
                <a:uFillTx/>
                <a:latin typeface="Times New Roman"/>
                <a:cs typeface="Times New Roman"/>
              </a:rPr>
              <a:t> probable que </a:t>
            </a:r>
            <a:r>
              <a:rPr kumimoji="0" lang="en-US" sz="3200" b="0" i="1" u="none" strike="noStrike" kern="1200" cap="none" spc="0" normalizeH="0" baseline="0" noProof="0" dirty="0" err="1">
                <a:ln>
                  <a:noFill/>
                </a:ln>
                <a:solidFill>
                  <a:srgbClr val="00B0F0"/>
                </a:solidFill>
                <a:effectLst/>
                <a:uLnTx/>
                <a:uFillTx/>
                <a:latin typeface="Times New Roman"/>
                <a:cs typeface="Times New Roman"/>
              </a:rPr>
              <a:t>realicen</a:t>
            </a:r>
            <a:r>
              <a:rPr kumimoji="0" lang="en-US" sz="3200" b="0" i="1" u="none" strike="noStrike" kern="1200" cap="none" spc="0" normalizeH="0" baseline="0" noProof="0" dirty="0">
                <a:ln>
                  <a:noFill/>
                </a:ln>
                <a:solidFill>
                  <a:srgbClr val="00B0F0"/>
                </a:solidFill>
                <a:effectLst/>
                <a:uLnTx/>
                <a:uFillTx/>
                <a:latin typeface="Times New Roman"/>
                <a:cs typeface="Times New Roman"/>
              </a:rPr>
              <a:t> </a:t>
            </a:r>
            <a:r>
              <a:rPr kumimoji="0" lang="en-US" sz="3200" b="0" i="1" u="none" strike="noStrike" kern="1200" cap="none" spc="0" normalizeH="0" baseline="0" noProof="0" dirty="0" err="1">
                <a:ln>
                  <a:noFill/>
                </a:ln>
                <a:solidFill>
                  <a:srgbClr val="00B0F0"/>
                </a:solidFill>
                <a:effectLst/>
                <a:uLnTx/>
                <a:uFillTx/>
                <a:latin typeface="Times New Roman"/>
                <a:cs typeface="Times New Roman"/>
              </a:rPr>
              <a:t>acciones</a:t>
            </a:r>
            <a:r>
              <a:rPr kumimoji="0" lang="en-US" sz="3200" b="0" i="1" u="none" strike="noStrike" kern="1200" cap="none" spc="0" normalizeH="0" baseline="0" noProof="0" dirty="0">
                <a:ln>
                  <a:noFill/>
                </a:ln>
                <a:solidFill>
                  <a:srgbClr val="00B0F0"/>
                </a:solidFill>
                <a:effectLst/>
                <a:uLnTx/>
                <a:uFillTx/>
                <a:latin typeface="Times New Roman"/>
                <a:cs typeface="Times New Roman"/>
              </a:rPr>
              <a:t> que </a:t>
            </a:r>
            <a:r>
              <a:rPr kumimoji="0" lang="en-US" sz="3200" b="0" i="1" u="none" strike="noStrike" kern="1200" cap="none" spc="0" normalizeH="0" baseline="0" noProof="0" dirty="0" err="1">
                <a:ln>
                  <a:noFill/>
                </a:ln>
                <a:solidFill>
                  <a:srgbClr val="00B0F0"/>
                </a:solidFill>
                <a:effectLst/>
                <a:uLnTx/>
                <a:uFillTx/>
                <a:latin typeface="Times New Roman"/>
                <a:cs typeface="Times New Roman"/>
              </a:rPr>
              <a:t>protegen</a:t>
            </a:r>
            <a:r>
              <a:rPr kumimoji="0" lang="en-US" sz="3200" b="0" i="1" u="none" strike="noStrike" kern="1200" cap="none" spc="0" normalizeH="0" baseline="0" noProof="0" dirty="0">
                <a:ln>
                  <a:noFill/>
                </a:ln>
                <a:solidFill>
                  <a:srgbClr val="00B0F0"/>
                </a:solidFill>
                <a:effectLst/>
                <a:uLnTx/>
                <a:uFillTx/>
                <a:latin typeface="Times New Roman"/>
                <a:cs typeface="Times New Roman"/>
              </a:rPr>
              <a:t> a la </a:t>
            </a:r>
            <a:r>
              <a:rPr kumimoji="0" lang="en-US" sz="3200" b="0" i="1" u="none" strike="noStrike" kern="1200" cap="none" spc="0" normalizeH="0" baseline="0" noProof="0" dirty="0" err="1">
                <a:ln>
                  <a:noFill/>
                </a:ln>
                <a:solidFill>
                  <a:srgbClr val="00B0F0"/>
                </a:solidFill>
                <a:effectLst/>
                <a:uLnTx/>
                <a:uFillTx/>
                <a:latin typeface="Times New Roman"/>
                <a:cs typeface="Times New Roman"/>
              </a:rPr>
              <a:t>naturaleza</a:t>
            </a:r>
            <a:r>
              <a:rPr lang="en-US" sz="3200" i="1" dirty="0">
                <a:solidFill>
                  <a:srgbClr val="00B0F0"/>
                </a:solidFill>
                <a:latin typeface="Times New Roman"/>
                <a:cs typeface="Times New Roman"/>
              </a:rPr>
              <a:t>.</a:t>
            </a:r>
            <a:endParaRPr lang="en-US" dirty="0">
              <a:ea typeface="+mn-ea"/>
            </a:endParaRPr>
          </a:p>
        </p:txBody>
      </p:sp>
      <p:sp>
        <p:nvSpPr>
          <p:cNvPr id="19" name="TextBox 18">
            <a:extLst>
              <a:ext uri="{FF2B5EF4-FFF2-40B4-BE49-F238E27FC236}">
                <a16:creationId xmlns:a16="http://schemas.microsoft.com/office/drawing/2014/main" id="{3571433D-6307-089B-1876-7572FEF07EAA}"/>
              </a:ext>
            </a:extLst>
          </p:cNvPr>
          <p:cNvSpPr txBox="1"/>
          <p:nvPr/>
        </p:nvSpPr>
        <p:spPr>
          <a:xfrm>
            <a:off x="2921000" y="3949700"/>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4671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A2BA99-F9DE-E192-EDAB-430D9F73C73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97161" y="325394"/>
            <a:ext cx="1997676" cy="998838"/>
          </a:xfrm>
          <a:prstGeom prst="rect">
            <a:avLst/>
          </a:prstGeom>
        </p:spPr>
      </p:pic>
      <p:sp>
        <p:nvSpPr>
          <p:cNvPr id="8" name="Rectangle 7">
            <a:extLst>
              <a:ext uri="{FF2B5EF4-FFF2-40B4-BE49-F238E27FC236}">
                <a16:creationId xmlns:a16="http://schemas.microsoft.com/office/drawing/2014/main" id="{13EE8C22-740E-CC3E-234C-6D3687B0F63B}"/>
              </a:ext>
            </a:extLst>
          </p:cNvPr>
          <p:cNvSpPr/>
          <p:nvPr/>
        </p:nvSpPr>
        <p:spPr>
          <a:xfrm>
            <a:off x="4923692" y="282416"/>
            <a:ext cx="2365004" cy="104181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FBBA2549-5948-BED2-F8D5-68F0883C23E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D53A130C-2F1C-9A38-3EEC-96CA3A07852F}"/>
              </a:ext>
            </a:extLst>
          </p:cNvPr>
          <p:cNvPicPr>
            <a:picLocks noChangeAspect="1"/>
          </p:cNvPicPr>
          <p:nvPr/>
        </p:nvPicPr>
        <p:blipFill>
          <a:blip r:embed="rId4"/>
          <a:srcRect b="35437"/>
          <a:stretch/>
        </p:blipFill>
        <p:spPr>
          <a:xfrm>
            <a:off x="0" y="-606188"/>
            <a:ext cx="8808291" cy="6653246"/>
          </a:xfrm>
          <a:prstGeom prst="rect">
            <a:avLst/>
          </a:prstGeom>
        </p:spPr>
      </p:pic>
      <p:grpSp>
        <p:nvGrpSpPr>
          <p:cNvPr id="3" name="Group 2">
            <a:extLst>
              <a:ext uri="{FF2B5EF4-FFF2-40B4-BE49-F238E27FC236}">
                <a16:creationId xmlns:a16="http://schemas.microsoft.com/office/drawing/2014/main" id="{5B55D3C4-39EE-E77A-38A9-C78932E939FA}"/>
              </a:ext>
            </a:extLst>
          </p:cNvPr>
          <p:cNvGrpSpPr/>
          <p:nvPr/>
        </p:nvGrpSpPr>
        <p:grpSpPr>
          <a:xfrm>
            <a:off x="8202707" y="29338"/>
            <a:ext cx="4050712" cy="6017720"/>
            <a:chOff x="9053333" y="1293026"/>
            <a:chExt cx="3200085" cy="4754032"/>
          </a:xfrm>
        </p:grpSpPr>
        <p:pic>
          <p:nvPicPr>
            <p:cNvPr id="5" name="Picture 4">
              <a:extLst>
                <a:ext uri="{FF2B5EF4-FFF2-40B4-BE49-F238E27FC236}">
                  <a16:creationId xmlns:a16="http://schemas.microsoft.com/office/drawing/2014/main" id="{CE120E9A-CE56-6964-3D5B-BB1A71A2F288}"/>
                </a:ext>
              </a:extLst>
            </p:cNvPr>
            <p:cNvPicPr>
              <a:picLocks noChangeAspect="1"/>
            </p:cNvPicPr>
            <p:nvPr/>
          </p:nvPicPr>
          <p:blipFill>
            <a:blip r:embed="rId4"/>
            <a:srcRect l="49059" t="64740"/>
            <a:stretch/>
          </p:blipFill>
          <p:spPr>
            <a:xfrm>
              <a:off x="9267290" y="3628946"/>
              <a:ext cx="2986128" cy="2418112"/>
            </a:xfrm>
            <a:prstGeom prst="rect">
              <a:avLst/>
            </a:prstGeom>
          </p:spPr>
        </p:pic>
        <p:pic>
          <p:nvPicPr>
            <p:cNvPr id="6" name="Picture 5">
              <a:extLst>
                <a:ext uri="{FF2B5EF4-FFF2-40B4-BE49-F238E27FC236}">
                  <a16:creationId xmlns:a16="http://schemas.microsoft.com/office/drawing/2014/main" id="{7C81CBBB-FFB7-1A21-44DE-3701321A622F}"/>
                </a:ext>
              </a:extLst>
            </p:cNvPr>
            <p:cNvPicPr>
              <a:picLocks noChangeAspect="1"/>
            </p:cNvPicPr>
            <p:nvPr/>
          </p:nvPicPr>
          <p:blipFill>
            <a:blip r:embed="rId4"/>
            <a:srcRect t="64740" r="50429"/>
            <a:stretch/>
          </p:blipFill>
          <p:spPr>
            <a:xfrm>
              <a:off x="9053333" y="1293026"/>
              <a:ext cx="2905786" cy="2418112"/>
            </a:xfrm>
            <a:prstGeom prst="rect">
              <a:avLst/>
            </a:prstGeom>
          </p:spPr>
        </p:pic>
      </p:grpSp>
      <p:sp>
        <p:nvSpPr>
          <p:cNvPr id="10" name="Rectangle 9">
            <a:extLst>
              <a:ext uri="{FF2B5EF4-FFF2-40B4-BE49-F238E27FC236}">
                <a16:creationId xmlns:a16="http://schemas.microsoft.com/office/drawing/2014/main" id="{D40EF6E3-FED3-429F-29D3-24D9674955DF}"/>
              </a:ext>
            </a:extLst>
          </p:cNvPr>
          <p:cNvSpPr/>
          <p:nvPr/>
        </p:nvSpPr>
        <p:spPr>
          <a:xfrm>
            <a:off x="2837329" y="-41738"/>
            <a:ext cx="3258671" cy="12654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E1EC775-E655-6E10-A16F-DCCDEEBAC4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88077" y="-773825"/>
            <a:ext cx="4137652" cy="3197276"/>
          </a:xfrm>
          <a:prstGeom prst="rect">
            <a:avLst/>
          </a:prstGeom>
        </p:spPr>
      </p:pic>
    </p:spTree>
    <p:extLst>
      <p:ext uri="{BB962C8B-B14F-4D97-AF65-F5344CB8AC3E}">
        <p14:creationId xmlns:p14="http://schemas.microsoft.com/office/powerpoint/2010/main" val="31174263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98DFA56-B647-20CE-F4A1-9DCC51F22688}"/>
              </a:ext>
            </a:extLst>
          </p:cNvPr>
          <p:cNvPicPr>
            <a:picLocks noChangeAspect="1"/>
          </p:cNvPicPr>
          <p:nvPr/>
        </p:nvPicPr>
        <p:blipFill>
          <a:blip r:embed="rId3">
            <a:alphaModFix amt="8000"/>
          </a:blip>
          <a:stretch>
            <a:fillRect/>
          </a:stretch>
        </p:blipFill>
        <p:spPr>
          <a:xfrm>
            <a:off x="5832410" y="-298386"/>
            <a:ext cx="6441782" cy="6699453"/>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79D90D43-0E45-E503-9D57-D7463C78DBB0}"/>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116000"/>
                    </a14:imgEffect>
                    <a14:imgEffect>
                      <a14:brightnessContrast bright="12000"/>
                    </a14:imgEffect>
                  </a14:imgLayer>
                </a14:imgProps>
              </a:ext>
              <a:ext uri="{28A0092B-C50C-407E-A947-70E740481C1C}">
                <a14:useLocalDpi xmlns:a14="http://schemas.microsoft.com/office/drawing/2010/main"/>
              </a:ext>
            </a:extLst>
          </a:blip>
          <a:srcRect/>
          <a:stretch/>
        </p:blipFill>
        <p:spPr>
          <a:xfrm>
            <a:off x="-61647" y="-3"/>
            <a:ext cx="6147371" cy="6047058"/>
          </a:xfrm>
          <a:prstGeom prst="rect">
            <a:avLst/>
          </a:prstGeom>
        </p:spPr>
      </p:pic>
      <p:pic>
        <p:nvPicPr>
          <p:cNvPr id="8" name="Picture 7">
            <a:extLst>
              <a:ext uri="{FF2B5EF4-FFF2-40B4-BE49-F238E27FC236}">
                <a16:creationId xmlns:a16="http://schemas.microsoft.com/office/drawing/2014/main" id="{C657C9A8-1CE7-557F-7E39-B28DEA8776D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07164" y="642823"/>
            <a:ext cx="6302406" cy="4870041"/>
          </a:xfrm>
          <a:prstGeom prst="rect">
            <a:avLst/>
          </a:prstGeom>
        </p:spPr>
      </p:pic>
    </p:spTree>
    <p:extLst>
      <p:ext uri="{BB962C8B-B14F-4D97-AF65-F5344CB8AC3E}">
        <p14:creationId xmlns:p14="http://schemas.microsoft.com/office/powerpoint/2010/main" val="8719348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9AD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407B265-8DC8-8C7B-F693-C77CCCBAB5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51" t="25586" b="2683"/>
          <a:stretch/>
        </p:blipFill>
        <p:spPr>
          <a:xfrm>
            <a:off x="-8506" y="-14670"/>
            <a:ext cx="12243370" cy="5869548"/>
          </a:xfrm>
          <a:prstGeom prst="rect">
            <a:avLst/>
          </a:prstGeom>
        </p:spPr>
      </p:pic>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p:spPr>
      </p:pic>
      <p:cxnSp>
        <p:nvCxnSpPr>
          <p:cNvPr id="6" name="Straight Connector 5">
            <a:extLst>
              <a:ext uri="{FF2B5EF4-FFF2-40B4-BE49-F238E27FC236}">
                <a16:creationId xmlns:a16="http://schemas.microsoft.com/office/drawing/2014/main" id="{D23AF8F9-0E5B-AE1E-2D9F-9E2A8A136812}"/>
              </a:ext>
            </a:extLst>
          </p:cNvPr>
          <p:cNvCxnSpPr>
            <a:cxnSpLocks/>
          </p:cNvCxnSpPr>
          <p:nvPr/>
        </p:nvCxnSpPr>
        <p:spPr>
          <a:xfrm>
            <a:off x="7099705" y="5855034"/>
            <a:ext cx="5123117"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4" name="Rectangle 3">
            <a:extLst>
              <a:ext uri="{FF2B5EF4-FFF2-40B4-BE49-F238E27FC236}">
                <a16:creationId xmlns:a16="http://schemas.microsoft.com/office/drawing/2014/main" id="{AD6F6FE1-CCB4-31CD-9BC0-97AF245801D8}"/>
              </a:ext>
            </a:extLst>
          </p:cNvPr>
          <p:cNvSpPr/>
          <p:nvPr/>
        </p:nvSpPr>
        <p:spPr>
          <a:xfrm>
            <a:off x="5183680" y="3812765"/>
            <a:ext cx="7039695"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B7EB2B9-A2A4-54AE-290A-9B6930AC00D3}"/>
              </a:ext>
            </a:extLst>
          </p:cNvPr>
          <p:cNvSpPr txBox="1"/>
          <p:nvPr/>
        </p:nvSpPr>
        <p:spPr>
          <a:xfrm>
            <a:off x="6929070" y="4003269"/>
            <a:ext cx="5771383" cy="1323439"/>
          </a:xfrm>
          <a:prstGeom prst="rect">
            <a:avLst/>
          </a:prstGeom>
          <a:noFill/>
        </p:spPr>
        <p:txBody>
          <a:bodyPr wrap="square" rtlCol="0" anchor="b">
            <a:spAutoFit/>
          </a:bodyPr>
          <a:lstStyle/>
          <a:p>
            <a:pPr>
              <a:buClr>
                <a:prstClr val="black"/>
              </a:buClr>
              <a:buSzPts val="1400"/>
            </a:pPr>
            <a:r>
              <a:rPr kumimoji="0" lang="en-US" sz="40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CAPACITACIÓN </a:t>
            </a:r>
            <a:br>
              <a:rPr kumimoji="0" lang="en-US" sz="40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br>
            <a:r>
              <a:rPr kumimoji="0" lang="en-US" sz="40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&amp; EDUCACIÓN</a:t>
            </a:r>
            <a:endParaRPr kumimoji="0" lang="en-US" sz="12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5" name="Picture 4">
            <a:extLst>
              <a:ext uri="{FF2B5EF4-FFF2-40B4-BE49-F238E27FC236}">
                <a16:creationId xmlns:a16="http://schemas.microsoft.com/office/drawing/2014/main" id="{CE4B1052-A5DF-F183-35A5-3BCC2C914B9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01288" y="4003271"/>
            <a:ext cx="1389424" cy="1389424"/>
          </a:xfrm>
          <a:prstGeom prst="rect">
            <a:avLst/>
          </a:prstGeom>
        </p:spPr>
      </p:pic>
      <p:cxnSp>
        <p:nvCxnSpPr>
          <p:cNvPr id="10" name="Straight Connector 9">
            <a:extLst>
              <a:ext uri="{FF2B5EF4-FFF2-40B4-BE49-F238E27FC236}">
                <a16:creationId xmlns:a16="http://schemas.microsoft.com/office/drawing/2014/main" id="{E43C8567-4226-2CBB-D54A-66CE15352309}"/>
              </a:ext>
            </a:extLst>
          </p:cNvPr>
          <p:cNvCxnSpPr>
            <a:cxnSpLocks/>
          </p:cNvCxnSpPr>
          <p:nvPr/>
        </p:nvCxnSpPr>
        <p:spPr>
          <a:xfrm>
            <a:off x="-51371" y="5855034"/>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53071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01091090-5F98-5430-081A-B9FE4C446BAC}"/>
              </a:ext>
            </a:extLst>
          </p:cNvPr>
          <p:cNvPicPr>
            <a:picLocks noChangeAspect="1"/>
          </p:cNvPicPr>
          <p:nvPr/>
        </p:nvPicPr>
        <p:blipFill>
          <a:blip r:embed="rId3" cstate="screen">
            <a:alphaModFix amt="3000"/>
            <a:extLst>
              <a:ext uri="{BEBA8EAE-BF5A-486C-A8C5-ECC9F3942E4B}">
                <a14:imgProps xmlns:a14="http://schemas.microsoft.com/office/drawing/2010/main">
                  <a14:imgLayer r:embed="rId4">
                    <a14:imgEffect>
                      <a14:saturation/>
                    </a14:imgEffect>
                  </a14:imgLayer>
                </a14:imgProps>
              </a:ext>
              <a:ext uri="{28A0092B-C50C-407E-A947-70E740481C1C}">
                <a14:useLocalDpi xmlns:a14="http://schemas.microsoft.com/office/drawing/2010/main"/>
              </a:ext>
            </a:extLst>
          </a:blip>
          <a:stretch>
            <a:fillRect/>
          </a:stretch>
        </p:blipFill>
        <p:spPr>
          <a:xfrm>
            <a:off x="5209442" y="-580104"/>
            <a:ext cx="7167563" cy="7167563"/>
          </a:xfrm>
          <a:prstGeom prst="rect">
            <a:avLst/>
          </a:prstGeom>
        </p:spPr>
      </p:pic>
      <p:sp>
        <p:nvSpPr>
          <p:cNvPr id="3" name="TextBox 2">
            <a:extLst>
              <a:ext uri="{FF2B5EF4-FFF2-40B4-BE49-F238E27FC236}">
                <a16:creationId xmlns:a16="http://schemas.microsoft.com/office/drawing/2014/main" id="{A98B4742-FDD5-03C7-4EF8-15C3202098AC}"/>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68C4DDF2-C20C-3A14-9C78-BD62E4A60C9C}"/>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CAPACITACIÓN PARA TODOS</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7" name="Straight Connector 6">
            <a:extLst>
              <a:ext uri="{FF2B5EF4-FFF2-40B4-BE49-F238E27FC236}">
                <a16:creationId xmlns:a16="http://schemas.microsoft.com/office/drawing/2014/main" id="{6F1B9F19-3974-FF46-5947-C0AAF218C5DD}"/>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4F6561F4-BB3D-AF09-6C61-8ACD7939949A}"/>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997BDFC4-358F-D6DE-51F9-C99A7B473B0D}"/>
              </a:ext>
            </a:extLst>
          </p:cNvPr>
          <p:cNvSpPr txBox="1"/>
          <p:nvPr/>
        </p:nvSpPr>
        <p:spPr>
          <a:xfrm>
            <a:off x="1231058" y="1537837"/>
            <a:ext cx="4166718" cy="523220"/>
          </a:xfrm>
          <a:prstGeom prst="rect">
            <a:avLst/>
          </a:prstGeom>
          <a:noFill/>
        </p:spPr>
        <p:txBody>
          <a:bodyPr wrap="square" rtlCol="0">
            <a:spAutoFit/>
          </a:bodyPr>
          <a:lstStyle/>
          <a:p>
            <a:r>
              <a:rPr lang="en-US" sz="1400" b="1" spc="300">
                <a:solidFill>
                  <a:srgbClr val="0D2F4D"/>
                </a:solidFill>
                <a:latin typeface="Arial Black" panose="020B0604020202020204" pitchFamily="34" charset="0"/>
                <a:cs typeface="Arial Black" panose="020B0604020202020204" pitchFamily="34" charset="0"/>
              </a:rPr>
              <a:t>CAPACITACIÓN DE INSTRUCTORES</a:t>
            </a:r>
            <a:endParaRPr lang="en-US" sz="400" b="1" spc="300">
              <a:solidFill>
                <a:srgbClr val="0D2F4D"/>
              </a:solidFill>
              <a:latin typeface="Arial Black" panose="020B0604020202020204" pitchFamily="34" charset="0"/>
              <a:cs typeface="Arial Black" panose="020B0604020202020204" pitchFamily="34" charset="0"/>
            </a:endParaRPr>
          </a:p>
        </p:txBody>
      </p:sp>
      <p:cxnSp>
        <p:nvCxnSpPr>
          <p:cNvPr id="11" name="Straight Connector 10">
            <a:extLst>
              <a:ext uri="{FF2B5EF4-FFF2-40B4-BE49-F238E27FC236}">
                <a16:creationId xmlns:a16="http://schemas.microsoft.com/office/drawing/2014/main" id="{BBCFCAB0-E212-B60C-075C-07031BF5CED2}"/>
              </a:ext>
            </a:extLst>
          </p:cNvPr>
          <p:cNvCxnSpPr>
            <a:cxnSpLocks/>
          </p:cNvCxnSpPr>
          <p:nvPr/>
        </p:nvCxnSpPr>
        <p:spPr>
          <a:xfrm>
            <a:off x="1240022" y="2404113"/>
            <a:ext cx="4202480"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C08092A-5630-9F76-BFDE-94C3B9EC1D10}"/>
              </a:ext>
            </a:extLst>
          </p:cNvPr>
          <p:cNvSpPr txBox="1"/>
          <p:nvPr/>
        </p:nvSpPr>
        <p:spPr>
          <a:xfrm>
            <a:off x="1186332" y="2708161"/>
            <a:ext cx="4256170" cy="2246769"/>
          </a:xfrm>
          <a:prstGeom prst="rect">
            <a:avLst/>
          </a:prstGeom>
          <a:noFill/>
        </p:spPr>
        <p:txBody>
          <a:bodyPr wrap="square" rtlCol="0">
            <a:spAutoFit/>
          </a:bodyPr>
          <a:lstStyle/>
          <a:p>
            <a:pPr marL="0" lvl="0" indent="0" algn="l" rtl="0">
              <a:spcBef>
                <a:spcPts val="0"/>
              </a:spcBef>
              <a:spcAft>
                <a:spcPts val="0"/>
              </a:spcAft>
              <a:buClr>
                <a:schemeClr val="dk1"/>
              </a:buClr>
              <a:buSzPts val="1400"/>
              <a:buFont typeface="Arial"/>
              <a:buNone/>
            </a:pPr>
            <a:r>
              <a:rPr lang="en-US" sz="1400" b="1" i="0">
                <a:solidFill>
                  <a:srgbClr val="0D2F4D"/>
                </a:solidFill>
                <a:effectLst/>
                <a:latin typeface="Arial" panose="020B0604020202020204" pitchFamily="34" charset="0"/>
                <a:cs typeface="Arial" panose="020B0604020202020204" pitchFamily="34" charset="0"/>
              </a:rPr>
              <a:t>Instructor Nivel 1 Certificado</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Certificación de dos días, virtual o presencial</a:t>
            </a:r>
          </a:p>
          <a:p>
            <a:pPr marL="0" lvl="0" indent="0" algn="l" rtl="0">
              <a:spcBef>
                <a:spcPts val="0"/>
              </a:spcBef>
              <a:spcAft>
                <a:spcPts val="0"/>
              </a:spcAft>
              <a:buClr>
                <a:schemeClr val="dk1"/>
              </a:buClr>
              <a:buSzPts val="1400"/>
              <a:buFont typeface="Arial"/>
              <a:buNone/>
            </a:pPr>
            <a:endParaRPr lang="en-US" sz="1400" b="1">
              <a:solidFill>
                <a:srgbClr val="0D2F4D"/>
              </a:solidFill>
              <a:latin typeface="Arial" panose="020B0604020202020204" pitchFamily="34" charset="0"/>
              <a:cs typeface="Arial" panose="020B0604020202020204" pitchFamily="34" charset="0"/>
            </a:endParaRPr>
          </a:p>
          <a:p>
            <a:pPr marL="0" lvl="0" indent="0" algn="l" rtl="0">
              <a:spcBef>
                <a:spcPts val="0"/>
              </a:spcBef>
              <a:spcAft>
                <a:spcPts val="0"/>
              </a:spcAft>
              <a:buClr>
                <a:schemeClr val="dk1"/>
              </a:buClr>
              <a:buSzPts val="1400"/>
              <a:buFont typeface="Arial"/>
              <a:buNone/>
            </a:pPr>
            <a:r>
              <a:rPr lang="en-US" sz="1400" b="1">
                <a:solidFill>
                  <a:srgbClr val="0D2F4D"/>
                </a:solidFill>
                <a:latin typeface="Arial" panose="020B0604020202020204" pitchFamily="34" charset="0"/>
                <a:cs typeface="Arial" panose="020B0604020202020204" pitchFamily="34" charset="0"/>
              </a:rPr>
              <a:t>Instructor Nivel 2 Certificado</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Certificación presencial de cinco días, que capacita para instruir cursos de Nivel 1</a:t>
            </a:r>
          </a:p>
          <a:p>
            <a:pPr marL="0" lvl="0" indent="0" algn="l" rtl="0">
              <a:spcBef>
                <a:spcPts val="0"/>
              </a:spcBef>
              <a:spcAft>
                <a:spcPts val="0"/>
              </a:spcAft>
              <a:buClr>
                <a:schemeClr val="dk1"/>
              </a:buClr>
              <a:buSzPts val="1400"/>
              <a:buFont typeface="Arial"/>
              <a:buNone/>
            </a:pPr>
            <a:endParaRPr lang="en-US" sz="1400" b="1">
              <a:solidFill>
                <a:srgbClr val="0D2F4D"/>
              </a:solidFill>
              <a:latin typeface="Arial" panose="020B0604020202020204" pitchFamily="34" charset="0"/>
              <a:cs typeface="Arial" panose="020B0604020202020204" pitchFamily="34" charset="0"/>
            </a:endParaRPr>
          </a:p>
          <a:p>
            <a:pPr marL="0" lvl="0" indent="0" algn="l" rtl="0">
              <a:spcBef>
                <a:spcPts val="0"/>
              </a:spcBef>
              <a:spcAft>
                <a:spcPts val="0"/>
              </a:spcAft>
              <a:buClr>
                <a:schemeClr val="dk1"/>
              </a:buClr>
              <a:buSzPts val="1400"/>
              <a:buFont typeface="Arial"/>
              <a:buNone/>
            </a:pPr>
            <a:r>
              <a:rPr lang="en-US" sz="1400" b="1">
                <a:solidFill>
                  <a:srgbClr val="0D2F4D"/>
                </a:solidFill>
                <a:latin typeface="Arial" panose="020B0604020202020204" pitchFamily="34" charset="0"/>
                <a:cs typeface="Arial" panose="020B0604020202020204" pitchFamily="34" charset="0"/>
              </a:rPr>
              <a:t>Instructor Nivel 3 Certificado</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Esta certificación es solamente para instructores de los Proveedores de Cursos</a:t>
            </a:r>
          </a:p>
        </p:txBody>
      </p:sp>
      <p:sp>
        <p:nvSpPr>
          <p:cNvPr id="13" name="TextBox 12">
            <a:extLst>
              <a:ext uri="{FF2B5EF4-FFF2-40B4-BE49-F238E27FC236}">
                <a16:creationId xmlns:a16="http://schemas.microsoft.com/office/drawing/2014/main" id="{C639C1F3-9914-763A-9A5B-14F7BC230D81}"/>
              </a:ext>
            </a:extLst>
          </p:cNvPr>
          <p:cNvSpPr txBox="1"/>
          <p:nvPr/>
        </p:nvSpPr>
        <p:spPr>
          <a:xfrm>
            <a:off x="1186332" y="2072123"/>
            <a:ext cx="4465808" cy="215444"/>
          </a:xfrm>
          <a:prstGeom prst="rect">
            <a:avLst/>
          </a:prstGeom>
          <a:noFill/>
        </p:spPr>
        <p:txBody>
          <a:bodyPr wrap="square" rtlCol="0">
            <a:spAutoFit/>
          </a:bodyPr>
          <a:lstStyle/>
          <a:p>
            <a:r>
              <a:rPr lang="en-US" sz="800" b="1" spc="300" dirty="0">
                <a:solidFill>
                  <a:srgbClr val="1B374C"/>
                </a:solidFill>
                <a:latin typeface="Arial" panose="020B0604020202020204" pitchFamily="34" charset="0"/>
                <a:cs typeface="Arial" panose="020B0604020202020204" pitchFamily="34" charset="0"/>
              </a:rPr>
              <a:t>(REQUIERE RECERTIFICACIÓN CADA DOS AÑOS)</a:t>
            </a:r>
          </a:p>
        </p:txBody>
      </p:sp>
      <p:sp>
        <p:nvSpPr>
          <p:cNvPr id="14" name="TextBox 13">
            <a:extLst>
              <a:ext uri="{FF2B5EF4-FFF2-40B4-BE49-F238E27FC236}">
                <a16:creationId xmlns:a16="http://schemas.microsoft.com/office/drawing/2014/main" id="{09B38130-F90C-9B7D-4A95-1E98217CECB5}"/>
              </a:ext>
            </a:extLst>
          </p:cNvPr>
          <p:cNvSpPr txBox="1"/>
          <p:nvPr/>
        </p:nvSpPr>
        <p:spPr>
          <a:xfrm>
            <a:off x="6539862" y="1813626"/>
            <a:ext cx="4166718" cy="523220"/>
          </a:xfrm>
          <a:prstGeom prst="rect">
            <a:avLst/>
          </a:prstGeom>
          <a:noFill/>
        </p:spPr>
        <p:txBody>
          <a:bodyPr wrap="square" rtlCol="0">
            <a:spAutoFit/>
          </a:bodyPr>
          <a:lstStyle/>
          <a:p>
            <a:r>
              <a:rPr lang="en-US" sz="1400" b="1" spc="300">
                <a:solidFill>
                  <a:srgbClr val="0D2F4D"/>
                </a:solidFill>
                <a:latin typeface="Arial Black" panose="020B0604020202020204" pitchFamily="34" charset="0"/>
                <a:cs typeface="Arial Black" panose="020B0604020202020204" pitchFamily="34" charset="0"/>
              </a:rPr>
              <a:t>CAPACITACIÓN RECREACIONAL</a:t>
            </a:r>
            <a:endParaRPr lang="en-US" sz="400" b="1" spc="300">
              <a:solidFill>
                <a:srgbClr val="0D2F4D"/>
              </a:solidFill>
              <a:latin typeface="Arial Black" panose="020B0604020202020204" pitchFamily="34" charset="0"/>
              <a:cs typeface="Arial Black" panose="020B0604020202020204" pitchFamily="34" charset="0"/>
            </a:endParaRPr>
          </a:p>
        </p:txBody>
      </p:sp>
      <p:cxnSp>
        <p:nvCxnSpPr>
          <p:cNvPr id="16" name="Straight Connector 15">
            <a:extLst>
              <a:ext uri="{FF2B5EF4-FFF2-40B4-BE49-F238E27FC236}">
                <a16:creationId xmlns:a16="http://schemas.microsoft.com/office/drawing/2014/main" id="{94A33FE4-285E-381E-5A74-1375D9991866}"/>
              </a:ext>
            </a:extLst>
          </p:cNvPr>
          <p:cNvCxnSpPr>
            <a:cxnSpLocks/>
          </p:cNvCxnSpPr>
          <p:nvPr/>
        </p:nvCxnSpPr>
        <p:spPr>
          <a:xfrm>
            <a:off x="6593552" y="2404113"/>
            <a:ext cx="4202480"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4BAC0AB-8D72-D285-77AA-DA438C105BEE}"/>
              </a:ext>
            </a:extLst>
          </p:cNvPr>
          <p:cNvSpPr txBox="1"/>
          <p:nvPr/>
        </p:nvSpPr>
        <p:spPr>
          <a:xfrm>
            <a:off x="6539862" y="2708161"/>
            <a:ext cx="4256170" cy="1600438"/>
          </a:xfrm>
          <a:prstGeom prst="rect">
            <a:avLst/>
          </a:prstGeom>
          <a:noFill/>
        </p:spPr>
        <p:txBody>
          <a:bodyPr wrap="square" rtlCol="0">
            <a:spAutoFit/>
          </a:bodyPr>
          <a:lstStyle/>
          <a:p>
            <a:pPr marL="0" lvl="0" indent="0" algn="l" rtl="0">
              <a:spcBef>
                <a:spcPts val="0"/>
              </a:spcBef>
              <a:spcAft>
                <a:spcPts val="0"/>
              </a:spcAft>
              <a:buClr>
                <a:schemeClr val="dk1"/>
              </a:buClr>
              <a:buSzPts val="1400"/>
              <a:buFont typeface="Arial"/>
              <a:buNone/>
            </a:pPr>
            <a:r>
              <a:rPr lang="en-US" sz="1400" b="1" i="0">
                <a:solidFill>
                  <a:srgbClr val="0D2F4D"/>
                </a:solidFill>
                <a:effectLst/>
                <a:latin typeface="Arial" panose="020B0604020202020204" pitchFamily="34" charset="0"/>
                <a:cs typeface="Arial" panose="020B0604020202020204" pitchFamily="34" charset="0"/>
              </a:rPr>
              <a:t>Curso de Destrezas en Leave No Trace</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Curso de dos días, otorgándose un Certificado de Finalización</a:t>
            </a:r>
          </a:p>
          <a:p>
            <a:pPr marL="0" lvl="0" indent="0" algn="l" rtl="0">
              <a:spcBef>
                <a:spcPts val="0"/>
              </a:spcBef>
              <a:spcAft>
                <a:spcPts val="0"/>
              </a:spcAft>
              <a:buClr>
                <a:schemeClr val="dk1"/>
              </a:buClr>
              <a:buSzPts val="1400"/>
              <a:buFont typeface="Arial"/>
              <a:buNone/>
            </a:pPr>
            <a:endParaRPr lang="en-US" sz="1400" b="1">
              <a:solidFill>
                <a:srgbClr val="0D2F4D"/>
              </a:solidFill>
              <a:latin typeface="Arial" panose="020B0604020202020204" pitchFamily="34" charset="0"/>
              <a:cs typeface="Arial" panose="020B0604020202020204" pitchFamily="34" charset="0"/>
            </a:endParaRPr>
          </a:p>
          <a:p>
            <a:pPr marL="0" lvl="0" indent="0" algn="l" rtl="0">
              <a:spcBef>
                <a:spcPts val="0"/>
              </a:spcBef>
              <a:spcAft>
                <a:spcPts val="0"/>
              </a:spcAft>
              <a:buClr>
                <a:schemeClr val="dk1"/>
              </a:buClr>
              <a:buSzPts val="1400"/>
              <a:buFont typeface="Arial"/>
              <a:buNone/>
            </a:pPr>
            <a:r>
              <a:rPr lang="en-US" sz="1400" b="1">
                <a:solidFill>
                  <a:srgbClr val="0D2F4D"/>
                </a:solidFill>
                <a:latin typeface="Arial" panose="020B0604020202020204" pitchFamily="34" charset="0"/>
                <a:cs typeface="Arial" panose="020B0604020202020204" pitchFamily="34" charset="0"/>
              </a:rPr>
              <a:t>Talleres de Leave No Trace</a:t>
            </a:r>
          </a:p>
          <a:p>
            <a:pPr marL="0" lvl="0" indent="0" algn="l" rtl="0">
              <a:spcBef>
                <a:spcPts val="0"/>
              </a:spcBef>
              <a:spcAft>
                <a:spcPts val="0"/>
              </a:spcAft>
              <a:buClr>
                <a:schemeClr val="dk1"/>
              </a:buClr>
              <a:buSzPts val="1400"/>
              <a:buFont typeface="Arial"/>
              <a:buNone/>
            </a:pPr>
            <a:r>
              <a:rPr lang="en-US" sz="1400">
                <a:solidFill>
                  <a:srgbClr val="0D2F4D"/>
                </a:solidFill>
                <a:latin typeface="Arial" panose="020B0604020202020204" pitchFamily="34" charset="0"/>
                <a:cs typeface="Arial" panose="020B0604020202020204" pitchFamily="34" charset="0"/>
              </a:rPr>
              <a:t>Cursos de 30 minutos hasta un día completo, online o presenciales</a:t>
            </a:r>
          </a:p>
        </p:txBody>
      </p:sp>
      <p:cxnSp>
        <p:nvCxnSpPr>
          <p:cNvPr id="4" name="Straight Connector 3">
            <a:extLst>
              <a:ext uri="{FF2B5EF4-FFF2-40B4-BE49-F238E27FC236}">
                <a16:creationId xmlns:a16="http://schemas.microsoft.com/office/drawing/2014/main" id="{D8381FC5-F648-9213-C9D6-4C5FD7EE8379}"/>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69399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CC8CCAB-8ADE-8FF4-3AFA-D26B17C969BE}"/>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4A8F15E8-B943-6DCF-E99B-E03622450FBA}"/>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PROVEEDORES DE CURSOS NIVEL 2 DE INSTRUCTOR</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5" name="Straight Connector 4">
            <a:extLst>
              <a:ext uri="{FF2B5EF4-FFF2-40B4-BE49-F238E27FC236}">
                <a16:creationId xmlns:a16="http://schemas.microsoft.com/office/drawing/2014/main" id="{98183E89-F2E9-B5EA-E56D-83D1A938A5BE}"/>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95F2DBFA-2664-6C28-8771-D87C54D8C459}"/>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grpSp>
        <p:nvGrpSpPr>
          <p:cNvPr id="7" name="Group 6">
            <a:extLst>
              <a:ext uri="{FF2B5EF4-FFF2-40B4-BE49-F238E27FC236}">
                <a16:creationId xmlns:a16="http://schemas.microsoft.com/office/drawing/2014/main" id="{52266E2E-1B66-A238-E358-14AB4C1C0396}"/>
              </a:ext>
            </a:extLst>
          </p:cNvPr>
          <p:cNvGrpSpPr/>
          <p:nvPr/>
        </p:nvGrpSpPr>
        <p:grpSpPr>
          <a:xfrm>
            <a:off x="1799252" y="1528894"/>
            <a:ext cx="8593495" cy="4115537"/>
            <a:chOff x="2017911" y="1647593"/>
            <a:chExt cx="7417432" cy="3552305"/>
          </a:xfrm>
        </p:grpSpPr>
        <p:pic>
          <p:nvPicPr>
            <p:cNvPr id="8" name="Google Shape;596;p40" descr="A picture containing icon&#10;&#10;Description automatically generated">
              <a:extLst>
                <a:ext uri="{FF2B5EF4-FFF2-40B4-BE49-F238E27FC236}">
                  <a16:creationId xmlns:a16="http://schemas.microsoft.com/office/drawing/2014/main" id="{2278459D-3AD2-85B5-E014-E026B5468E82}"/>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053633" y="3069579"/>
              <a:ext cx="1335581" cy="927487"/>
            </a:xfrm>
            <a:prstGeom prst="rect">
              <a:avLst/>
            </a:prstGeom>
            <a:noFill/>
            <a:ln>
              <a:noFill/>
            </a:ln>
          </p:spPr>
        </p:pic>
        <p:pic>
          <p:nvPicPr>
            <p:cNvPr id="9" name="Google Shape;597;p40" descr="Logo, company name&#10;&#10;Description automatically generated">
              <a:extLst>
                <a:ext uri="{FF2B5EF4-FFF2-40B4-BE49-F238E27FC236}">
                  <a16:creationId xmlns:a16="http://schemas.microsoft.com/office/drawing/2014/main" id="{7DC46567-0732-A4AF-B20B-255B0196D61A}"/>
                </a:ext>
              </a:extLst>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934755" y="4280100"/>
              <a:ext cx="1702957" cy="721713"/>
            </a:xfrm>
            <a:prstGeom prst="rect">
              <a:avLst/>
            </a:prstGeom>
            <a:noFill/>
            <a:ln>
              <a:noFill/>
            </a:ln>
          </p:spPr>
        </p:pic>
        <p:pic>
          <p:nvPicPr>
            <p:cNvPr id="11" name="Google Shape;598;p40" descr="Logo, company name&#10;&#10;Description automatically generated">
              <a:extLst>
                <a:ext uri="{FF2B5EF4-FFF2-40B4-BE49-F238E27FC236}">
                  <a16:creationId xmlns:a16="http://schemas.microsoft.com/office/drawing/2014/main" id="{F7608AA2-2762-8C9D-C8A7-F685EC19C17B}"/>
                </a:ext>
              </a:extLst>
            </p:cNvPr>
            <p:cNvPicPr preferRelativeResize="0"/>
            <p:nvPr/>
          </p:nvPicPr>
          <p:blipFill rotWithShape="1">
            <a:blip r:embed="rId5" cstate="email">
              <a:alphaModFix/>
              <a:extLst>
                <a:ext uri="{28A0092B-C50C-407E-A947-70E740481C1C}">
                  <a14:useLocalDpi xmlns:a14="http://schemas.microsoft.com/office/drawing/2010/main"/>
                </a:ext>
              </a:extLst>
            </a:blip>
            <a:srcRect l="13172" r="13769" b="14963"/>
            <a:stretch/>
          </p:blipFill>
          <p:spPr>
            <a:xfrm>
              <a:off x="2017911" y="2983941"/>
              <a:ext cx="1338000" cy="1098763"/>
            </a:xfrm>
            <a:prstGeom prst="rect">
              <a:avLst/>
            </a:prstGeom>
            <a:noFill/>
            <a:ln>
              <a:noFill/>
            </a:ln>
          </p:spPr>
        </p:pic>
        <p:pic>
          <p:nvPicPr>
            <p:cNvPr id="12" name="Google Shape;599;p40" descr="Logo, company name&#10;&#10;Description automatically generated">
              <a:extLst>
                <a:ext uri="{FF2B5EF4-FFF2-40B4-BE49-F238E27FC236}">
                  <a16:creationId xmlns:a16="http://schemas.microsoft.com/office/drawing/2014/main" id="{CD08E6E6-AD40-3151-E3C3-F6839658CB2C}"/>
                </a:ext>
              </a:extLst>
            </p:cNvPr>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296318" y="1668440"/>
              <a:ext cx="992489" cy="1116550"/>
            </a:xfrm>
            <a:prstGeom prst="rect">
              <a:avLst/>
            </a:prstGeom>
            <a:noFill/>
            <a:ln>
              <a:noFill/>
            </a:ln>
          </p:spPr>
        </p:pic>
        <p:pic>
          <p:nvPicPr>
            <p:cNvPr id="13" name="Google Shape;600;p40" descr="Icon, rectangle&#10;&#10;Description automatically generated with medium confidence">
              <a:extLst>
                <a:ext uri="{FF2B5EF4-FFF2-40B4-BE49-F238E27FC236}">
                  <a16:creationId xmlns:a16="http://schemas.microsoft.com/office/drawing/2014/main" id="{A5DCCF65-1E1F-32EB-3E6B-52160F6C628F}"/>
                </a:ext>
              </a:extLst>
            </p:cNvPr>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474831" y="1647593"/>
              <a:ext cx="888774" cy="1158244"/>
            </a:xfrm>
            <a:prstGeom prst="rect">
              <a:avLst/>
            </a:prstGeom>
            <a:noFill/>
            <a:ln>
              <a:noFill/>
            </a:ln>
          </p:spPr>
        </p:pic>
        <p:pic>
          <p:nvPicPr>
            <p:cNvPr id="14" name="Google Shape;601;p40" descr="Icon&#10;&#10;Description automatically generated">
              <a:extLst>
                <a:ext uri="{FF2B5EF4-FFF2-40B4-BE49-F238E27FC236}">
                  <a16:creationId xmlns:a16="http://schemas.microsoft.com/office/drawing/2014/main" id="{0C831205-85B4-133F-1012-4B8130FDCD32}"/>
                </a:ext>
              </a:extLst>
            </p:cNvPr>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261357" y="1752985"/>
              <a:ext cx="851109" cy="947461"/>
            </a:xfrm>
            <a:prstGeom prst="rect">
              <a:avLst/>
            </a:prstGeom>
            <a:noFill/>
            <a:ln>
              <a:noFill/>
            </a:ln>
          </p:spPr>
        </p:pic>
        <p:pic>
          <p:nvPicPr>
            <p:cNvPr id="16" name="Google Shape;602;p40" descr="Logo&#10;&#10;Description automatically generated">
              <a:extLst>
                <a:ext uri="{FF2B5EF4-FFF2-40B4-BE49-F238E27FC236}">
                  <a16:creationId xmlns:a16="http://schemas.microsoft.com/office/drawing/2014/main" id="{CC4C1126-71E8-30CF-D986-5072174305B9}"/>
                </a:ext>
              </a:extLst>
            </p:cNvPr>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319586" y="4082014"/>
              <a:ext cx="1117884" cy="1117884"/>
            </a:xfrm>
            <a:prstGeom prst="rect">
              <a:avLst/>
            </a:prstGeom>
            <a:noFill/>
            <a:ln>
              <a:noFill/>
            </a:ln>
          </p:spPr>
        </p:pic>
        <p:pic>
          <p:nvPicPr>
            <p:cNvPr id="17" name="Google Shape;603;p40">
              <a:extLst>
                <a:ext uri="{FF2B5EF4-FFF2-40B4-BE49-F238E27FC236}">
                  <a16:creationId xmlns:a16="http://schemas.microsoft.com/office/drawing/2014/main" id="{E7C1ACE3-EAFE-DD0B-FD52-9F4524FCD1E4}"/>
                </a:ext>
              </a:extLst>
            </p:cNvPr>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157509" y="2974380"/>
              <a:ext cx="1270107" cy="1117884"/>
            </a:xfrm>
            <a:prstGeom prst="rect">
              <a:avLst/>
            </a:prstGeom>
            <a:noFill/>
            <a:ln>
              <a:noFill/>
            </a:ln>
          </p:spPr>
        </p:pic>
        <p:pic>
          <p:nvPicPr>
            <p:cNvPr id="18" name="Google Shape;604;p40">
              <a:extLst>
                <a:ext uri="{FF2B5EF4-FFF2-40B4-BE49-F238E27FC236}">
                  <a16:creationId xmlns:a16="http://schemas.microsoft.com/office/drawing/2014/main" id="{1A762FC7-03E2-ADF6-09A6-0A339E9A8AF8}"/>
                </a:ext>
              </a:extLst>
            </p:cNvPr>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8403093" y="3000681"/>
              <a:ext cx="1032250" cy="1065282"/>
            </a:xfrm>
            <a:prstGeom prst="rect">
              <a:avLst/>
            </a:prstGeom>
            <a:noFill/>
            <a:ln>
              <a:noFill/>
            </a:ln>
          </p:spPr>
        </p:pic>
        <p:pic>
          <p:nvPicPr>
            <p:cNvPr id="19" name="Google Shape;605;p40">
              <a:extLst>
                <a:ext uri="{FF2B5EF4-FFF2-40B4-BE49-F238E27FC236}">
                  <a16:creationId xmlns:a16="http://schemas.microsoft.com/office/drawing/2014/main" id="{6DE829BB-61E8-4950-5BD2-5C46E618067C}"/>
                </a:ext>
              </a:extLst>
            </p:cNvPr>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89076" y="1678705"/>
              <a:ext cx="1064694" cy="1064694"/>
            </a:xfrm>
            <a:prstGeom prst="ellipse">
              <a:avLst/>
            </a:prstGeom>
            <a:noFill/>
            <a:ln>
              <a:noFill/>
            </a:ln>
          </p:spPr>
        </p:pic>
        <p:pic>
          <p:nvPicPr>
            <p:cNvPr id="20" name="Google Shape;606;p40">
              <a:extLst>
                <a:ext uri="{FF2B5EF4-FFF2-40B4-BE49-F238E27FC236}">
                  <a16:creationId xmlns:a16="http://schemas.microsoft.com/office/drawing/2014/main" id="{066F4970-2E1D-85C6-3248-366F80E72FF6}"/>
                </a:ext>
              </a:extLst>
            </p:cNvPr>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2764839" y="4575706"/>
              <a:ext cx="2057462" cy="282901"/>
            </a:xfrm>
            <a:prstGeom prst="rect">
              <a:avLst/>
            </a:prstGeom>
            <a:noFill/>
            <a:ln>
              <a:noFill/>
            </a:ln>
          </p:spPr>
        </p:pic>
      </p:grpSp>
      <p:sp>
        <p:nvSpPr>
          <p:cNvPr id="23" name="Rectangle 22">
            <a:extLst>
              <a:ext uri="{FF2B5EF4-FFF2-40B4-BE49-F238E27FC236}">
                <a16:creationId xmlns:a16="http://schemas.microsoft.com/office/drawing/2014/main" id="{B6E513CD-198C-970C-828C-352565310DB7}"/>
              </a:ext>
            </a:extLst>
          </p:cNvPr>
          <p:cNvSpPr/>
          <p:nvPr/>
        </p:nvSpPr>
        <p:spPr>
          <a:xfrm>
            <a:off x="7465201" y="4460878"/>
            <a:ext cx="2227439" cy="10486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CD87AD9C-5EDA-308C-BC8F-16C13688C2DF}"/>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899445" y="4349301"/>
            <a:ext cx="1295129" cy="1295129"/>
          </a:xfrm>
          <a:prstGeom prst="rect">
            <a:avLst/>
          </a:prstGeom>
        </p:spPr>
      </p:pic>
      <p:cxnSp>
        <p:nvCxnSpPr>
          <p:cNvPr id="21" name="Straight Connector 20">
            <a:extLst>
              <a:ext uri="{FF2B5EF4-FFF2-40B4-BE49-F238E27FC236}">
                <a16:creationId xmlns:a16="http://schemas.microsoft.com/office/drawing/2014/main" id="{B83EF8BA-CE66-9C9E-2987-56B6D9467D97}"/>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53285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543A9D-8968-FED2-774F-D0BE707D39CD}"/>
              </a:ext>
            </a:extLst>
          </p:cNvPr>
          <p:cNvPicPr>
            <a:picLocks noChangeAspect="1"/>
          </p:cNvPicPr>
          <p:nvPr/>
        </p:nvPicPr>
        <p:blipFill>
          <a:blip r:embed="rId3">
            <a:alphaModFix amt="8000"/>
          </a:blip>
          <a:stretch>
            <a:fillRect/>
          </a:stretch>
        </p:blipFill>
        <p:spPr>
          <a:xfrm>
            <a:off x="5832410" y="-298386"/>
            <a:ext cx="6441782" cy="6699453"/>
          </a:xfrm>
          <a:prstGeom prst="rect">
            <a:avLst/>
          </a:prstGeom>
        </p:spPr>
      </p:pic>
      <p:sp>
        <p:nvSpPr>
          <p:cNvPr id="2" name="TextBox 1">
            <a:extLst>
              <a:ext uri="{FF2B5EF4-FFF2-40B4-BE49-F238E27FC236}">
                <a16:creationId xmlns:a16="http://schemas.microsoft.com/office/drawing/2014/main" id="{8B2CD14E-B684-1A7E-2299-BE9FDB53F1B2}"/>
              </a:ext>
            </a:extLst>
          </p:cNvPr>
          <p:cNvSpPr txBox="1"/>
          <p:nvPr/>
        </p:nvSpPr>
        <p:spPr>
          <a:xfrm>
            <a:off x="6137096" y="2412646"/>
            <a:ext cx="6044629" cy="425758"/>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1" i="0" u="none" strike="noStrike" kern="1200" cap="none" spc="0" normalizeH="0" baseline="0" noProof="0">
                <a:ln>
                  <a:noFill/>
                </a:ln>
                <a:solidFill>
                  <a:srgbClr val="1B374C"/>
                </a:solidFill>
                <a:effectLst/>
                <a:uLnTx/>
                <a:uFillTx/>
                <a:latin typeface="Arial" panose="020B0604020202020204" pitchFamily="34" charset="0"/>
                <a:ea typeface="+mn-ea"/>
                <a:cs typeface="Arial" panose="020B0604020202020204" pitchFamily="34" charset="0"/>
              </a:rPr>
              <a:t>LEAVE NO TRACE 101</a:t>
            </a:r>
          </a:p>
        </p:txBody>
      </p:sp>
      <p:sp>
        <p:nvSpPr>
          <p:cNvPr id="3" name="TextBox 2">
            <a:extLst>
              <a:ext uri="{FF2B5EF4-FFF2-40B4-BE49-F238E27FC236}">
                <a16:creationId xmlns:a16="http://schemas.microsoft.com/office/drawing/2014/main" id="{59F60593-B5E9-DD16-05D1-4B3017D3417A}"/>
              </a:ext>
            </a:extLst>
          </p:cNvPr>
          <p:cNvSpPr txBox="1"/>
          <p:nvPr/>
        </p:nvSpPr>
        <p:spPr>
          <a:xfrm>
            <a:off x="6878652" y="2830443"/>
            <a:ext cx="4375200" cy="1426031"/>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a:ln>
                  <a:noFill/>
                </a:ln>
                <a:solidFill>
                  <a:srgbClr val="1B374C"/>
                </a:solidFill>
                <a:effectLst/>
                <a:uLnTx/>
                <a:uFillTx/>
                <a:latin typeface="Times New Roman" panose="02020603050405020304" pitchFamily="18" charset="0"/>
                <a:ea typeface="+mn-ea"/>
                <a:cs typeface="Times New Roman" panose="02020603050405020304" pitchFamily="18" charset="0"/>
              </a:rPr>
              <a:t>Curso Gratuito Online de 45 Minutos Disponible para Todos </a:t>
            </a:r>
          </a:p>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endParaRPr lang="en-US" sz="2400" i="1">
              <a:solidFill>
                <a:srgbClr val="1B374C"/>
              </a:solidFill>
              <a:latin typeface="Times New Roman" panose="02020603050405020304" pitchFamily="18" charset="0"/>
              <a:cs typeface="Times New Roman" panose="02020603050405020304" pitchFamily="18" charset="0"/>
            </a:endParaRPr>
          </a:p>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lang="en-US" sz="2400" i="1">
                <a:solidFill>
                  <a:srgbClr val="1B374C"/>
                </a:solidFill>
                <a:latin typeface="Times New Roman"/>
                <a:cs typeface="Times New Roman"/>
              </a:rPr>
              <a:t>Learn.LNT.</a:t>
            </a:r>
            <a:r>
              <a:rPr kumimoji="0" lang="en-US" sz="2400" b="0" i="1" u="none" strike="noStrike" kern="1200" cap="none" spc="0" normalizeH="0" baseline="0" noProof="0">
                <a:ln>
                  <a:noFill/>
                </a:ln>
                <a:solidFill>
                  <a:srgbClr val="1B374C"/>
                </a:solidFill>
                <a:effectLst/>
                <a:uLnTx/>
                <a:uFillTx/>
                <a:latin typeface="Times New Roman"/>
                <a:cs typeface="Times New Roman"/>
              </a:rPr>
              <a:t>org/courses/101</a:t>
            </a:r>
            <a:endParaRPr lang="en-US" sz="2400" b="0" i="1" u="none" strike="noStrike" kern="1200" cap="none" spc="0" normalizeH="0" baseline="0" noProof="0">
              <a:ln>
                <a:noFill/>
              </a:ln>
              <a:solidFill>
                <a:srgbClr val="1B374C"/>
              </a:solidFill>
              <a:effectLst/>
              <a:uLnTx/>
              <a:uFillTx/>
              <a:latin typeface="Times New Roman"/>
              <a:cs typeface="Times New Roman"/>
            </a:endParaRPr>
          </a:p>
        </p:txBody>
      </p:sp>
      <p:pic>
        <p:nvPicPr>
          <p:cNvPr id="4" name="Picture 3">
            <a:extLst>
              <a:ext uri="{FF2B5EF4-FFF2-40B4-BE49-F238E27FC236}">
                <a16:creationId xmlns:a16="http://schemas.microsoft.com/office/drawing/2014/main" id="{B957B13A-FA1D-CDE2-4B37-08FE2271EB8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878" y="-1"/>
            <a:ext cx="6115878" cy="6047059"/>
          </a:xfrm>
          <a:prstGeom prst="rect">
            <a:avLst/>
          </a:prstGeom>
        </p:spPr>
      </p:pic>
    </p:spTree>
    <p:extLst>
      <p:ext uri="{BB962C8B-B14F-4D97-AF65-F5344CB8AC3E}">
        <p14:creationId xmlns:p14="http://schemas.microsoft.com/office/powerpoint/2010/main" val="12126509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9AD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557065-289D-8C29-43A8-74B578096E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0761" b="42842"/>
          <a:stretch/>
        </p:blipFill>
        <p:spPr>
          <a:xfrm>
            <a:off x="-82193" y="-101600"/>
            <a:ext cx="12274193" cy="5956634"/>
          </a:xfrm>
          <a:prstGeom prst="rect">
            <a:avLst/>
          </a:prstGeom>
        </p:spPr>
      </p:pic>
      <p:pic>
        <p:nvPicPr>
          <p:cNvPr id="8" name="Picture 7">
            <a:extLst>
              <a:ext uri="{FF2B5EF4-FFF2-40B4-BE49-F238E27FC236}">
                <a16:creationId xmlns:a16="http://schemas.microsoft.com/office/drawing/2014/main" id="{969DB152-7682-C91B-9568-B5BE49A0A8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1461" y="6074481"/>
            <a:ext cx="1777282" cy="487483"/>
          </a:xfrm>
          <a:prstGeom prst="rect">
            <a:avLst/>
          </a:prstGeom>
        </p:spPr>
      </p:pic>
      <p:sp>
        <p:nvSpPr>
          <p:cNvPr id="16" name="Rectangle 15">
            <a:extLst>
              <a:ext uri="{FF2B5EF4-FFF2-40B4-BE49-F238E27FC236}">
                <a16:creationId xmlns:a16="http://schemas.microsoft.com/office/drawing/2014/main" id="{59FBEF85-8603-9482-58E9-148702FD4686}"/>
              </a:ext>
            </a:extLst>
          </p:cNvPr>
          <p:cNvSpPr/>
          <p:nvPr/>
        </p:nvSpPr>
        <p:spPr>
          <a:xfrm>
            <a:off x="5009365" y="3812765"/>
            <a:ext cx="7207337" cy="1741714"/>
          </a:xfrm>
          <a:prstGeom prst="rect">
            <a:avLst/>
          </a:prstGeom>
          <a:solidFill>
            <a:schemeClr val="tx1">
              <a:lumMod val="85000"/>
              <a:lumOff val="15000"/>
              <a:alpha val="5971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B47E2D91-E8B7-1938-8644-850825A4A8C3}"/>
              </a:ext>
            </a:extLst>
          </p:cNvPr>
          <p:cNvSpPr txBox="1"/>
          <p:nvPr/>
        </p:nvSpPr>
        <p:spPr>
          <a:xfrm>
            <a:off x="6825688" y="4298607"/>
            <a:ext cx="5771383" cy="707886"/>
          </a:xfrm>
          <a:prstGeom prst="rect">
            <a:avLst/>
          </a:prstGeom>
          <a:noFill/>
        </p:spPr>
        <p:txBody>
          <a:bodyPr wrap="square" rtlCol="0" anchor="b">
            <a:spAutoFit/>
          </a:bodyPr>
          <a:lstStyle/>
          <a:p>
            <a:pPr>
              <a:buClr>
                <a:prstClr val="black"/>
              </a:buClr>
              <a:buSzPts val="1400"/>
            </a:pPr>
            <a:r>
              <a:rPr kumimoji="0" lang="en-US" sz="40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INVESTIGACIÓN</a:t>
            </a:r>
            <a:endParaRPr kumimoji="0" lang="en-US" sz="1200" b="1" i="0" u="none" strike="noStrike" kern="1200" cap="none" spc="60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cxnSp>
        <p:nvCxnSpPr>
          <p:cNvPr id="19" name="Straight Connector 18">
            <a:extLst>
              <a:ext uri="{FF2B5EF4-FFF2-40B4-BE49-F238E27FC236}">
                <a16:creationId xmlns:a16="http://schemas.microsoft.com/office/drawing/2014/main" id="{58F1620A-0D74-8139-A9E2-A3F57550E982}"/>
              </a:ext>
            </a:extLst>
          </p:cNvPr>
          <p:cNvCxnSpPr>
            <a:cxnSpLocks/>
          </p:cNvCxnSpPr>
          <p:nvPr/>
        </p:nvCxnSpPr>
        <p:spPr>
          <a:xfrm>
            <a:off x="-51371" y="5855034"/>
            <a:ext cx="12274193" cy="0"/>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pic>
        <p:nvPicPr>
          <p:cNvPr id="24" name="Picture 23">
            <a:extLst>
              <a:ext uri="{FF2B5EF4-FFF2-40B4-BE49-F238E27FC236}">
                <a16:creationId xmlns:a16="http://schemas.microsoft.com/office/drawing/2014/main" id="{05F4719B-5374-BE4D-7050-AC6E163B8D0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14647" y="4003271"/>
            <a:ext cx="1389424" cy="1389424"/>
          </a:xfrm>
          <a:prstGeom prst="rect">
            <a:avLst/>
          </a:prstGeom>
        </p:spPr>
      </p:pic>
    </p:spTree>
    <p:extLst>
      <p:ext uri="{BB962C8B-B14F-4D97-AF65-F5344CB8AC3E}">
        <p14:creationId xmlns:p14="http://schemas.microsoft.com/office/powerpoint/2010/main" val="26887407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E304D"/>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78907631-70D6-8300-C4CB-155D1912F02D}"/>
              </a:ext>
            </a:extLst>
          </p:cNvPr>
          <p:cNvSpPr txBox="1"/>
          <p:nvPr/>
        </p:nvSpPr>
        <p:spPr>
          <a:xfrm>
            <a:off x="3078711" y="4401569"/>
            <a:ext cx="619876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AGENDA DE INVESTIGACIÓN A 5 AÑOS</a:t>
            </a:r>
          </a:p>
        </p:txBody>
      </p:sp>
      <p:sp>
        <p:nvSpPr>
          <p:cNvPr id="3" name="TextBox 2">
            <a:extLst>
              <a:ext uri="{FF2B5EF4-FFF2-40B4-BE49-F238E27FC236}">
                <a16:creationId xmlns:a16="http://schemas.microsoft.com/office/drawing/2014/main" id="{D0B70E53-C49C-6A09-5DC0-D82B1E4E045B}"/>
              </a:ext>
            </a:extLst>
          </p:cNvPr>
          <p:cNvSpPr txBox="1"/>
          <p:nvPr/>
        </p:nvSpPr>
        <p:spPr>
          <a:xfrm>
            <a:off x="3315524" y="4915305"/>
            <a:ext cx="5540400"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Ecología de la Recreación, Dimensiones Humanas, Ciencia Ciudadana y más</a:t>
            </a:r>
          </a:p>
        </p:txBody>
      </p:sp>
      <p:pic>
        <p:nvPicPr>
          <p:cNvPr id="5" name="Picture 4">
            <a:extLst>
              <a:ext uri="{FF2B5EF4-FFF2-40B4-BE49-F238E27FC236}">
                <a16:creationId xmlns:a16="http://schemas.microsoft.com/office/drawing/2014/main" id="{335E45B3-F318-A8EE-7768-A6439A0FDC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85157" y="1020098"/>
            <a:ext cx="3034796" cy="3035537"/>
          </a:xfrm>
          <a:prstGeom prst="ellipse">
            <a:avLst/>
          </a:prstGeom>
          <a:ln w="12700">
            <a:solidFill>
              <a:srgbClr val="00B0F0"/>
            </a:solidFill>
          </a:ln>
        </p:spPr>
      </p:pic>
      <p:pic>
        <p:nvPicPr>
          <p:cNvPr id="7" name="Picture 6">
            <a:extLst>
              <a:ext uri="{FF2B5EF4-FFF2-40B4-BE49-F238E27FC236}">
                <a16:creationId xmlns:a16="http://schemas.microsoft.com/office/drawing/2014/main" id="{67F96C70-D0AA-EECD-15F2-F7B96843BC78}"/>
              </a:ext>
            </a:extLst>
          </p:cNvPr>
          <p:cNvPicPr>
            <a:picLocks/>
          </p:cNvPicPr>
          <p:nvPr/>
        </p:nvPicPr>
        <p:blipFill rotWithShape="1">
          <a:blip r:embed="rId4" cstate="email">
            <a:extLst>
              <a:ext uri="{28A0092B-C50C-407E-A947-70E740481C1C}">
                <a14:useLocalDpi xmlns:a14="http://schemas.microsoft.com/office/drawing/2010/main"/>
              </a:ext>
            </a:extLst>
          </a:blip>
          <a:srcRect/>
          <a:stretch/>
        </p:blipFill>
        <p:spPr>
          <a:xfrm>
            <a:off x="4660698" y="1020098"/>
            <a:ext cx="3034795" cy="3035537"/>
          </a:xfrm>
          <a:prstGeom prst="ellipse">
            <a:avLst/>
          </a:prstGeom>
          <a:ln w="12700">
            <a:solidFill>
              <a:srgbClr val="00B0F0"/>
            </a:solidFill>
          </a:ln>
        </p:spPr>
      </p:pic>
      <p:pic>
        <p:nvPicPr>
          <p:cNvPr id="14" name="Picture 13">
            <a:extLst>
              <a:ext uri="{FF2B5EF4-FFF2-40B4-BE49-F238E27FC236}">
                <a16:creationId xmlns:a16="http://schemas.microsoft.com/office/drawing/2014/main" id="{3DAC3EAC-DA63-B15C-3DAA-7B7C72CBA49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236238" y="977377"/>
            <a:ext cx="3120611" cy="3120978"/>
          </a:xfrm>
          <a:prstGeom prst="ellipse">
            <a:avLst/>
          </a:prstGeom>
          <a:ln w="12700">
            <a:solidFill>
              <a:srgbClr val="00B0F0"/>
            </a:solidFill>
          </a:ln>
        </p:spPr>
      </p:pic>
    </p:spTree>
    <p:extLst>
      <p:ext uri="{BB962C8B-B14F-4D97-AF65-F5344CB8AC3E}">
        <p14:creationId xmlns:p14="http://schemas.microsoft.com/office/powerpoint/2010/main" val="38667120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95DD012A-99C9-393F-30BA-35D0C6A50D31}"/>
              </a:ext>
            </a:extLst>
          </p:cNvPr>
          <p:cNvSpPr txBox="1"/>
          <p:nvPr/>
        </p:nvSpPr>
        <p:spPr>
          <a:xfrm>
            <a:off x="5769298" y="1331701"/>
            <a:ext cx="5564367" cy="1323439"/>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
                <a:prstClr val="black"/>
              </a:buClr>
              <a:buSzPts val="1400"/>
              <a:buFont typeface="Arial"/>
              <a:buNone/>
              <a:tabLst/>
              <a:defRPr/>
            </a:pPr>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EQUIPO CIENTÍFICO DE LEAVE NO TRACE</a:t>
            </a:r>
          </a:p>
        </p:txBody>
      </p:sp>
      <p:sp>
        <p:nvSpPr>
          <p:cNvPr id="6" name="TextBox 5">
            <a:extLst>
              <a:ext uri="{FF2B5EF4-FFF2-40B4-BE49-F238E27FC236}">
                <a16:creationId xmlns:a16="http://schemas.microsoft.com/office/drawing/2014/main" id="{ABB6B2A0-0C77-EDAD-D0C2-5FDB0E69619C}"/>
              </a:ext>
            </a:extLst>
          </p:cNvPr>
          <p:cNvSpPr txBox="1"/>
          <p:nvPr/>
        </p:nvSpPr>
        <p:spPr>
          <a:xfrm>
            <a:off x="5515279" y="2982769"/>
            <a:ext cx="6072404" cy="1938992"/>
          </a:xfrm>
          <a:prstGeom prst="rect">
            <a:avLst/>
          </a:prstGeom>
          <a:noFill/>
        </p:spPr>
        <p:txBody>
          <a:bodyPr wrap="square" lIns="91440" tIns="45720" rIns="91440" bIns="45720" rtlCol="0" anchor="t">
            <a:spAutoFit/>
          </a:bodyPr>
          <a:lstStyle/>
          <a:p>
            <a:pPr algn="ctr"/>
            <a:r>
              <a:rPr lang="en-US" sz="2400" i="1">
                <a:solidFill>
                  <a:schemeClr val="bg1"/>
                </a:solidFill>
                <a:effectLst/>
                <a:latin typeface="Times New Roman"/>
                <a:cs typeface="Times New Roman"/>
              </a:rPr>
              <a:t>Leave No Trace </a:t>
            </a:r>
            <a:r>
              <a:rPr lang="en-US" sz="2400" i="1">
                <a:solidFill>
                  <a:schemeClr val="bg1"/>
                </a:solidFill>
                <a:latin typeface="Times New Roman"/>
                <a:cs typeface="Times New Roman"/>
              </a:rPr>
              <a:t>ha conformado un equipo de </a:t>
            </a:r>
            <a:r>
              <a:rPr lang="en-US" sz="2400" i="1">
                <a:solidFill>
                  <a:schemeClr val="bg1"/>
                </a:solidFill>
                <a:effectLst/>
                <a:latin typeface="Times New Roman"/>
                <a:cs typeface="Times New Roman"/>
              </a:rPr>
              <a:t>20+ científicos para estudiar, evaluar, y entender más acerca de los comportamientos, la ideología, los mensajes y otros aspectos de Leave No Trace.</a:t>
            </a:r>
          </a:p>
        </p:txBody>
      </p:sp>
      <p:cxnSp>
        <p:nvCxnSpPr>
          <p:cNvPr id="7" name="Straight Connector 6">
            <a:extLst>
              <a:ext uri="{FF2B5EF4-FFF2-40B4-BE49-F238E27FC236}">
                <a16:creationId xmlns:a16="http://schemas.microsoft.com/office/drawing/2014/main" id="{12E7C7AD-2D79-9098-A325-289106B9478C}"/>
              </a:ext>
            </a:extLst>
          </p:cNvPr>
          <p:cNvCxnSpPr>
            <a:cxnSpLocks/>
          </p:cNvCxnSpPr>
          <p:nvPr/>
        </p:nvCxnSpPr>
        <p:spPr>
          <a:xfrm>
            <a:off x="5769298" y="2794357"/>
            <a:ext cx="5564367" cy="0"/>
          </a:xfrm>
          <a:prstGeom prst="line">
            <a:avLst/>
          </a:prstGeom>
          <a:ln w="12700">
            <a:solidFill>
              <a:srgbClr val="F89E3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FB8EE51-DD60-6748-5DB7-F95B96B9C2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7384" t="7956" r="16630" b="17140"/>
          <a:stretch/>
        </p:blipFill>
        <p:spPr>
          <a:xfrm>
            <a:off x="932995" y="810941"/>
            <a:ext cx="4351450" cy="4361680"/>
          </a:xfrm>
          <a:prstGeom prst="ellipse">
            <a:avLst/>
          </a:prstGeom>
          <a:ln w="12700">
            <a:solidFill>
              <a:srgbClr val="00B0F0"/>
            </a:solidFill>
          </a:ln>
        </p:spPr>
      </p:pic>
    </p:spTree>
    <p:extLst>
      <p:ext uri="{BB962C8B-B14F-4D97-AF65-F5344CB8AC3E}">
        <p14:creationId xmlns:p14="http://schemas.microsoft.com/office/powerpoint/2010/main" val="19564149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FB4158E6-EF7B-1A91-DA86-E3F8815F6BA4}"/>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F26CD62A-93E0-F1AA-072B-7818CD5A60BE}"/>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POR AMOR A LA NATURALEZA</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23" name="Straight Connector 22">
            <a:extLst>
              <a:ext uri="{FF2B5EF4-FFF2-40B4-BE49-F238E27FC236}">
                <a16:creationId xmlns:a16="http://schemas.microsoft.com/office/drawing/2014/main" id="{67EAD233-EF39-F65B-62F1-4216CAD6DD49}"/>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3E7C159-D25B-340E-3C12-F82406DDBF5C}"/>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8F5B1E92-9721-62B5-E5AF-C502A5C15ACE}"/>
              </a:ext>
            </a:extLst>
          </p:cNvPr>
          <p:cNvSpPr txBox="1"/>
          <p:nvPr/>
        </p:nvSpPr>
        <p:spPr>
          <a:xfrm>
            <a:off x="3059797" y="1371129"/>
            <a:ext cx="6072404" cy="4385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3200" b="0" i="1" u="none" strike="noStrike" kern="1200" cap="none" spc="0" normalizeH="0" baseline="0" noProof="0">
                <a:ln>
                  <a:noFill/>
                </a:ln>
                <a:solidFill>
                  <a:srgbClr val="1B374C"/>
                </a:solidFill>
                <a:effectLst/>
                <a:uLnTx/>
                <a:uFillTx/>
                <a:latin typeface="Times New Roman" panose="02020603050405020304" pitchFamily="18" charset="0"/>
                <a:ea typeface="+mn-ea"/>
                <a:cs typeface="Times New Roman" panose="02020603050405020304" pitchFamily="18" charset="0"/>
              </a:rPr>
              <a:t>Sumate al Movimiento</a:t>
            </a:r>
          </a:p>
        </p:txBody>
      </p:sp>
      <p:sp>
        <p:nvSpPr>
          <p:cNvPr id="3" name="TextBox 2">
            <a:extLst>
              <a:ext uri="{FF2B5EF4-FFF2-40B4-BE49-F238E27FC236}">
                <a16:creationId xmlns:a16="http://schemas.microsoft.com/office/drawing/2014/main" id="{E7C58B10-4A65-391C-2B57-7E792399A401}"/>
              </a:ext>
            </a:extLst>
          </p:cNvPr>
          <p:cNvSpPr txBox="1"/>
          <p:nvPr/>
        </p:nvSpPr>
        <p:spPr>
          <a:xfrm>
            <a:off x="3059797" y="5401831"/>
            <a:ext cx="6072404" cy="43858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lang="en-US" sz="3200" i="1">
                <a:solidFill>
                  <a:srgbClr val="1B374C"/>
                </a:solidFill>
                <a:latin typeface="Times New Roman"/>
                <a:cs typeface="Times New Roman"/>
              </a:rPr>
              <a:t>LNT</a:t>
            </a:r>
            <a:r>
              <a:rPr kumimoji="0" lang="en-US" sz="3200" b="0" i="1" u="none" strike="noStrike" kern="1200" cap="none" spc="0" normalizeH="0" baseline="0" noProof="0">
                <a:ln>
                  <a:noFill/>
                </a:ln>
                <a:solidFill>
                  <a:srgbClr val="1B374C"/>
                </a:solidFill>
                <a:effectLst/>
                <a:uLnTx/>
                <a:uFillTx/>
                <a:latin typeface="Times New Roman"/>
                <a:cs typeface="Times New Roman"/>
              </a:rPr>
              <a:t>.org/give/join</a:t>
            </a:r>
          </a:p>
        </p:txBody>
      </p:sp>
      <p:pic>
        <p:nvPicPr>
          <p:cNvPr id="5" name="Picture 4">
            <a:extLst>
              <a:ext uri="{FF2B5EF4-FFF2-40B4-BE49-F238E27FC236}">
                <a16:creationId xmlns:a16="http://schemas.microsoft.com/office/drawing/2014/main" id="{4EB2D77B-949B-066C-2BF6-B31CE293AA98}"/>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4286254" y="1809711"/>
            <a:ext cx="3608644" cy="3548500"/>
          </a:xfrm>
          <a:prstGeom prst="rect">
            <a:avLst/>
          </a:prstGeom>
        </p:spPr>
      </p:pic>
      <p:cxnSp>
        <p:nvCxnSpPr>
          <p:cNvPr id="4" name="Straight Connector 3">
            <a:extLst>
              <a:ext uri="{FF2B5EF4-FFF2-40B4-BE49-F238E27FC236}">
                <a16:creationId xmlns:a16="http://schemas.microsoft.com/office/drawing/2014/main" id="{EC0F0CCF-AD35-0012-E145-6F4F32D80120}"/>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0316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16DE226-1366-E9D5-16BB-152CD64C7009}"/>
              </a:ext>
            </a:extLst>
          </p:cNvPr>
          <p:cNvPicPr>
            <a:picLocks noChangeAspect="1"/>
          </p:cNvPicPr>
          <p:nvPr/>
        </p:nvPicPr>
        <p:blipFill>
          <a:blip r:embed="rId3">
            <a:alphaModFix amt="8000"/>
          </a:blip>
          <a:stretch>
            <a:fillRect/>
          </a:stretch>
        </p:blipFill>
        <p:spPr>
          <a:xfrm>
            <a:off x="457884" y="-396432"/>
            <a:ext cx="6493369" cy="7936340"/>
          </a:xfrm>
          <a:prstGeom prst="rect">
            <a:avLst/>
          </a:prstGeom>
        </p:spPr>
      </p:pic>
      <p:sp>
        <p:nvSpPr>
          <p:cNvPr id="6" name="TextBox 5">
            <a:extLst>
              <a:ext uri="{FF2B5EF4-FFF2-40B4-BE49-F238E27FC236}">
                <a16:creationId xmlns:a16="http://schemas.microsoft.com/office/drawing/2014/main" id="{431718C1-3701-03C4-3A70-30F53E724E62}"/>
              </a:ext>
            </a:extLst>
          </p:cNvPr>
          <p:cNvSpPr txBox="1"/>
          <p:nvPr/>
        </p:nvSpPr>
        <p:spPr>
          <a:xfrm>
            <a:off x="882208" y="1477689"/>
            <a:ext cx="3801935" cy="647357"/>
          </a:xfrm>
          <a:prstGeom prst="rect">
            <a:avLst/>
          </a:prstGeom>
          <a:noFill/>
        </p:spPr>
        <p:txBody>
          <a:bodyPr wrap="square" rtlCol="0" anchor="b">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8800" b="1" i="0" u="none" strike="noStrike" kern="1200" cap="none" spc="0" normalizeH="0" baseline="0" noProof="0" err="1">
                <a:ln>
                  <a:noFill/>
                </a:ln>
                <a:solidFill>
                  <a:srgbClr val="0D2F4D"/>
                </a:solidFill>
                <a:effectLst/>
                <a:uLnTx/>
                <a:uFillTx/>
                <a:latin typeface="Arial" panose="020B0604020202020204" pitchFamily="34" charset="0"/>
                <a:ea typeface="+mn-ea"/>
                <a:cs typeface="Arial" panose="020B0604020202020204" pitchFamily="34" charset="0"/>
              </a:rPr>
              <a:t>Cómo</a:t>
            </a:r>
            <a:r>
              <a:rPr kumimoji="0" lang="en-US" sz="8800" b="1" i="0" u="none" strike="noStrike" kern="1200" cap="none" spc="0" normalizeH="0" baseline="0" noProof="0">
                <a:ln>
                  <a:noFill/>
                </a:ln>
                <a:solidFill>
                  <a:srgbClr val="0D2F4D"/>
                </a:solidFill>
                <a:effectLst/>
                <a:uLnTx/>
                <a:uFillTx/>
                <a:latin typeface="Arial" panose="020B0604020202020204" pitchFamily="34" charset="0"/>
                <a:ea typeface="+mn-ea"/>
                <a:cs typeface="Arial" panose="020B0604020202020204" pitchFamily="34" charset="0"/>
              </a:rPr>
              <a:t>:</a:t>
            </a:r>
            <a:endParaRPr kumimoji="0" lang="en-US" sz="3600" b="1" i="0" u="none" strike="noStrike" kern="1200" cap="none" spc="0" normalizeH="0" baseline="0" noProof="0">
              <a:ln>
                <a:noFill/>
              </a:ln>
              <a:solidFill>
                <a:srgbClr val="0D2F4D"/>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D5227FFB-08B6-D6B4-1908-0CE6F34D01C4}"/>
              </a:ext>
            </a:extLst>
          </p:cNvPr>
          <p:cNvSpPr txBox="1"/>
          <p:nvPr/>
        </p:nvSpPr>
        <p:spPr>
          <a:xfrm>
            <a:off x="1783848" y="3833248"/>
            <a:ext cx="2021848" cy="90717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77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1</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6C3F9455-603B-48C6-6C48-651A091A2BD8}"/>
              </a:ext>
            </a:extLst>
          </p:cNvPr>
          <p:cNvSpPr txBox="1"/>
          <p:nvPr/>
        </p:nvSpPr>
        <p:spPr>
          <a:xfrm>
            <a:off x="1026689" y="4425887"/>
            <a:ext cx="3116958" cy="1092607"/>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err="1">
                <a:ln>
                  <a:noFill/>
                </a:ln>
                <a:solidFill>
                  <a:srgbClr val="0D2F4D"/>
                </a:solidFill>
                <a:effectLst/>
                <a:uLnTx/>
                <a:uFillTx/>
                <a:latin typeface="Times New Roman" panose="02020603050405020304" pitchFamily="18" charset="0"/>
                <a:ea typeface="+mn-ea"/>
                <a:cs typeface="Times New Roman" panose="02020603050405020304" pitchFamily="18" charset="0"/>
              </a:rPr>
              <a:t>Expandiendo</a:t>
            </a:r>
            <a:r>
              <a:rPr kumimoji="0" lang="en-US" sz="2400" b="0" i="1" u="none" strike="noStrike" kern="1200" cap="none" spc="0" normalizeH="0" baseline="0" noProof="0">
                <a:ln>
                  <a:noFill/>
                </a:ln>
                <a:solidFill>
                  <a:srgbClr val="0D2F4D"/>
                </a:solidFill>
                <a:effectLst/>
                <a:uLnTx/>
                <a:uFillTx/>
                <a:latin typeface="Times New Roman" panose="02020603050405020304" pitchFamily="18" charset="0"/>
                <a:ea typeface="+mn-ea"/>
                <a:cs typeface="Times New Roman" panose="02020603050405020304" pitchFamily="18" charset="0"/>
              </a:rPr>
              <a:t> la </a:t>
            </a:r>
            <a:r>
              <a:rPr kumimoji="0" lang="en-US" sz="2400" b="0" i="1" u="none" strike="noStrike" kern="1200" cap="none" spc="0" normalizeH="0" baseline="0" noProof="0" err="1">
                <a:ln>
                  <a:noFill/>
                </a:ln>
                <a:solidFill>
                  <a:srgbClr val="0D2F4D"/>
                </a:solidFill>
                <a:effectLst/>
                <a:uLnTx/>
                <a:uFillTx/>
                <a:latin typeface="Times New Roman" panose="02020603050405020304" pitchFamily="18" charset="0"/>
                <a:ea typeface="+mn-ea"/>
                <a:cs typeface="Times New Roman" panose="02020603050405020304" pitchFamily="18" charset="0"/>
              </a:rPr>
              <a:t>Capacitación</a:t>
            </a:r>
            <a:r>
              <a:rPr kumimoji="0" lang="en-US" sz="2400" b="0" i="1" u="none" strike="noStrike" kern="1200" cap="none" spc="0" normalizeH="0" baseline="0" noProof="0">
                <a:ln>
                  <a:noFill/>
                </a:ln>
                <a:solidFill>
                  <a:srgbClr val="0D2F4D"/>
                </a:solidFill>
                <a:effectLst/>
                <a:uLnTx/>
                <a:uFillTx/>
                <a:latin typeface="Times New Roman" panose="02020603050405020304" pitchFamily="18" charset="0"/>
                <a:ea typeface="+mn-ea"/>
                <a:cs typeface="Times New Roman" panose="02020603050405020304" pitchFamily="18" charset="0"/>
              </a:rPr>
              <a:t> para </a:t>
            </a:r>
            <a:r>
              <a:rPr kumimoji="0" lang="en-US" sz="2400" b="0" i="1" u="none" strike="noStrike" kern="1200" cap="none" spc="0" normalizeH="0" baseline="0" noProof="0" err="1">
                <a:ln>
                  <a:noFill/>
                </a:ln>
                <a:solidFill>
                  <a:srgbClr val="0D2F4D"/>
                </a:solidFill>
                <a:effectLst/>
                <a:uLnTx/>
                <a:uFillTx/>
                <a:latin typeface="Times New Roman" panose="02020603050405020304" pitchFamily="18" charset="0"/>
                <a:ea typeface="+mn-ea"/>
                <a:cs typeface="Times New Roman" panose="02020603050405020304" pitchFamily="18" charset="0"/>
              </a:rPr>
              <a:t>Todas</a:t>
            </a:r>
            <a:r>
              <a:rPr kumimoji="0" lang="en-US" sz="2400" b="0" i="1" u="none" strike="noStrike" kern="1200" cap="none" spc="0" normalizeH="0" baseline="0" noProof="0">
                <a:ln>
                  <a:noFill/>
                </a:ln>
                <a:solidFill>
                  <a:srgbClr val="0D2F4D"/>
                </a:solidFill>
                <a:effectLst/>
                <a:uLnTx/>
                <a:uFillTx/>
                <a:latin typeface="Times New Roman" panose="02020603050405020304" pitchFamily="18" charset="0"/>
                <a:ea typeface="+mn-ea"/>
                <a:cs typeface="Times New Roman" panose="02020603050405020304" pitchFamily="18" charset="0"/>
              </a:rPr>
              <a:t> las Personas</a:t>
            </a:r>
          </a:p>
        </p:txBody>
      </p:sp>
      <p:sp>
        <p:nvSpPr>
          <p:cNvPr id="11" name="TextBox 10">
            <a:extLst>
              <a:ext uri="{FF2B5EF4-FFF2-40B4-BE49-F238E27FC236}">
                <a16:creationId xmlns:a16="http://schemas.microsoft.com/office/drawing/2014/main" id="{81ECCF6A-6D5D-BA59-1FDD-40399F4D84F3}"/>
              </a:ext>
            </a:extLst>
          </p:cNvPr>
          <p:cNvSpPr txBox="1"/>
          <p:nvPr/>
        </p:nvSpPr>
        <p:spPr>
          <a:xfrm>
            <a:off x="5333107" y="3833248"/>
            <a:ext cx="2021848" cy="90717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77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2</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3" name="TextBox 12">
            <a:extLst>
              <a:ext uri="{FF2B5EF4-FFF2-40B4-BE49-F238E27FC236}">
                <a16:creationId xmlns:a16="http://schemas.microsoft.com/office/drawing/2014/main" id="{AD896617-2C20-DE6D-C65D-049F64426D71}"/>
              </a:ext>
            </a:extLst>
          </p:cNvPr>
          <p:cNvSpPr txBox="1"/>
          <p:nvPr/>
        </p:nvSpPr>
        <p:spPr>
          <a:xfrm>
            <a:off x="8791920" y="3833248"/>
            <a:ext cx="2021848" cy="90717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77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3</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5" name="TextBox 14">
            <a:extLst>
              <a:ext uri="{FF2B5EF4-FFF2-40B4-BE49-F238E27FC236}">
                <a16:creationId xmlns:a16="http://schemas.microsoft.com/office/drawing/2014/main" id="{B434BD49-4D2F-74BE-D91D-D4973BDCBFC8}"/>
              </a:ext>
            </a:extLst>
          </p:cNvPr>
          <p:cNvSpPr txBox="1"/>
          <p:nvPr/>
        </p:nvSpPr>
        <p:spPr>
          <a:xfrm>
            <a:off x="4505383" y="4425887"/>
            <a:ext cx="3116958" cy="1092607"/>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a:ln>
                  <a:noFill/>
                </a:ln>
                <a:solidFill>
                  <a:srgbClr val="0D2F4D"/>
                </a:solidFill>
                <a:effectLst/>
                <a:uLnTx/>
                <a:uFillTx/>
                <a:latin typeface="Times New Roman" panose="02020603050405020304" pitchFamily="18" charset="0"/>
                <a:ea typeface="+mn-ea"/>
                <a:cs typeface="Times New Roman" panose="02020603050405020304" pitchFamily="18" charset="0"/>
              </a:rPr>
              <a:t>Aumentando el Cuidado Ambiental Activo</a:t>
            </a:r>
            <a:endParaRPr kumimoji="0" lang="en-US" sz="2400" b="0" i="1"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16" name="TextBox 15">
            <a:extLst>
              <a:ext uri="{FF2B5EF4-FFF2-40B4-BE49-F238E27FC236}">
                <a16:creationId xmlns:a16="http://schemas.microsoft.com/office/drawing/2014/main" id="{91A945F9-99C5-63E0-6665-F35993886A45}"/>
              </a:ext>
            </a:extLst>
          </p:cNvPr>
          <p:cNvSpPr txBox="1"/>
          <p:nvPr/>
        </p:nvSpPr>
        <p:spPr>
          <a:xfrm>
            <a:off x="8063588" y="4425887"/>
            <a:ext cx="311695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i="1" kern="100" err="1">
                <a:solidFill>
                  <a:srgbClr val="0D2F4D"/>
                </a:solidFill>
                <a:latin typeface="Times New Roman" panose="02020603050405020304" pitchFamily="18" charset="0"/>
                <a:ea typeface="Calibri" panose="020F0502020204030204" pitchFamily="34" charset="0"/>
                <a:cs typeface="Times New Roman" panose="02020603050405020304" pitchFamily="18" charset="0"/>
              </a:rPr>
              <a:t>Haciendo</a:t>
            </a:r>
            <a:r>
              <a:rPr lang="en-US" sz="2400" i="1" kern="100">
                <a:solidFill>
                  <a:srgbClr val="0D2F4D"/>
                </a:solidFill>
                <a:latin typeface="Times New Roman" panose="02020603050405020304" pitchFamily="18" charset="0"/>
                <a:ea typeface="Calibri" panose="020F0502020204030204" pitchFamily="34" charset="0"/>
                <a:cs typeface="Times New Roman" panose="02020603050405020304" pitchFamily="18" charset="0"/>
              </a:rPr>
              <a:t> </a:t>
            </a:r>
            <a:r>
              <a:rPr lang="en-US" sz="2400" i="1" kern="100" err="1">
                <a:solidFill>
                  <a:srgbClr val="0D2F4D"/>
                </a:solidFill>
                <a:latin typeface="Times New Roman" panose="02020603050405020304" pitchFamily="18" charset="0"/>
                <a:ea typeface="Calibri" panose="020F0502020204030204" pitchFamily="34" charset="0"/>
                <a:cs typeface="Times New Roman" panose="02020603050405020304" pitchFamily="18" charset="0"/>
              </a:rPr>
              <a:t>Avanzar</a:t>
            </a:r>
            <a:r>
              <a:rPr lang="en-US" sz="2400" i="1" kern="100">
                <a:solidFill>
                  <a:srgbClr val="0D2F4D"/>
                </a:solidFill>
                <a:latin typeface="Times New Roman" panose="02020603050405020304" pitchFamily="18" charset="0"/>
                <a:ea typeface="Calibri" panose="020F0502020204030204" pitchFamily="34" charset="0"/>
                <a:cs typeface="Times New Roman" panose="02020603050405020304" pitchFamily="18" charset="0"/>
              </a:rPr>
              <a:t> la Ciencia y la </a:t>
            </a:r>
            <a:r>
              <a:rPr lang="en-US" sz="2400" i="1" kern="100" err="1">
                <a:solidFill>
                  <a:srgbClr val="0D2F4D"/>
                </a:solidFill>
                <a:latin typeface="Times New Roman" panose="02020603050405020304" pitchFamily="18" charset="0"/>
                <a:ea typeface="Calibri" panose="020F0502020204030204" pitchFamily="34" charset="0"/>
                <a:cs typeface="Times New Roman" panose="02020603050405020304" pitchFamily="18" charset="0"/>
              </a:rPr>
              <a:t>Investigación</a:t>
            </a:r>
            <a:endParaRPr kumimoji="0" lang="en-US" sz="2400" b="0" i="1" u="none" strike="noStrike" kern="100" cap="none" spc="0" normalizeH="0" baseline="0" noProof="0">
              <a:ln>
                <a:noFill/>
              </a:ln>
              <a:solidFill>
                <a:srgbClr val="0D2F4D"/>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74298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7AD14FC-C576-7C4A-CD3B-9A75D77D8B48}"/>
              </a:ext>
            </a:extLst>
          </p:cNvPr>
          <p:cNvPicPr>
            <a:picLocks noChangeAspect="1"/>
          </p:cNvPicPr>
          <p:nvPr/>
        </p:nvPicPr>
        <p:blipFill>
          <a:blip r:embed="rId3"/>
          <a:stretch>
            <a:fillRect/>
          </a:stretch>
        </p:blipFill>
        <p:spPr>
          <a:xfrm>
            <a:off x="4026539" y="1505036"/>
            <a:ext cx="4118372" cy="4118372"/>
          </a:xfrm>
          <a:prstGeom prst="rect">
            <a:avLst/>
          </a:prstGeom>
        </p:spPr>
      </p:pic>
      <p:sp>
        <p:nvSpPr>
          <p:cNvPr id="3" name="TextBox 2">
            <a:extLst>
              <a:ext uri="{FF2B5EF4-FFF2-40B4-BE49-F238E27FC236}">
                <a16:creationId xmlns:a16="http://schemas.microsoft.com/office/drawing/2014/main" id="{D9873775-A488-B3FB-41A0-E13A5A57B701}"/>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3BD44814-B916-3282-5F3E-8860986553BF}"/>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POR AMOR A LA NATURALEZA</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5" name="Straight Connector 4">
            <a:extLst>
              <a:ext uri="{FF2B5EF4-FFF2-40B4-BE49-F238E27FC236}">
                <a16:creationId xmlns:a16="http://schemas.microsoft.com/office/drawing/2014/main" id="{229D2726-CBAF-C697-11AB-BC29F8557DCA}"/>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527B9B33-296A-4C0E-3E1D-154C4BFE6C99}"/>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BECDAF0C-F603-51DE-EDC9-8DB4DC99E55F}"/>
              </a:ext>
            </a:extLst>
          </p:cNvPr>
          <p:cNvSpPr txBox="1"/>
          <p:nvPr/>
        </p:nvSpPr>
        <p:spPr>
          <a:xfrm>
            <a:off x="3059797" y="1371129"/>
            <a:ext cx="6072404" cy="4385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3200" b="0" i="1" u="none" strike="noStrike" kern="1200" cap="none" spc="0" normalizeH="0" baseline="0" noProof="0">
                <a:ln>
                  <a:noFill/>
                </a:ln>
                <a:solidFill>
                  <a:srgbClr val="1B374C"/>
                </a:solidFill>
                <a:effectLst/>
                <a:uLnTx/>
                <a:uFillTx/>
                <a:latin typeface="Times New Roman" panose="02020603050405020304" pitchFamily="18" charset="0"/>
                <a:ea typeface="+mn-ea"/>
                <a:cs typeface="Times New Roman" panose="02020603050405020304" pitchFamily="18" charset="0"/>
              </a:rPr>
              <a:t>Capacitate</a:t>
            </a:r>
          </a:p>
        </p:txBody>
      </p:sp>
      <p:sp>
        <p:nvSpPr>
          <p:cNvPr id="12" name="TextBox 11">
            <a:extLst>
              <a:ext uri="{FF2B5EF4-FFF2-40B4-BE49-F238E27FC236}">
                <a16:creationId xmlns:a16="http://schemas.microsoft.com/office/drawing/2014/main" id="{D72111CF-8AE7-4253-C9A0-4C7654B75436}"/>
              </a:ext>
            </a:extLst>
          </p:cNvPr>
          <p:cNvSpPr txBox="1"/>
          <p:nvPr/>
        </p:nvSpPr>
        <p:spPr>
          <a:xfrm>
            <a:off x="1901715" y="5406708"/>
            <a:ext cx="8388567" cy="43858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lang="en-US" sz="3200" i="1">
                <a:solidFill>
                  <a:srgbClr val="1B374C"/>
                </a:solidFill>
                <a:latin typeface="Times New Roman"/>
                <a:cs typeface="Times New Roman"/>
              </a:rPr>
              <a:t>LNT</a:t>
            </a:r>
            <a:r>
              <a:rPr kumimoji="0" lang="en-US" sz="3200" b="0" i="1" u="none" strike="noStrike" kern="1200" cap="none" spc="0" normalizeH="0" baseline="0" noProof="0">
                <a:ln>
                  <a:noFill/>
                </a:ln>
                <a:solidFill>
                  <a:srgbClr val="1B374C"/>
                </a:solidFill>
                <a:effectLst/>
                <a:uLnTx/>
                <a:uFillTx/>
                <a:latin typeface="Times New Roman"/>
                <a:cs typeface="Times New Roman"/>
              </a:rPr>
              <a:t>.org/get-involved/training-courses</a:t>
            </a:r>
          </a:p>
        </p:txBody>
      </p:sp>
      <p:cxnSp>
        <p:nvCxnSpPr>
          <p:cNvPr id="8" name="Straight Connector 7">
            <a:extLst>
              <a:ext uri="{FF2B5EF4-FFF2-40B4-BE49-F238E27FC236}">
                <a16:creationId xmlns:a16="http://schemas.microsoft.com/office/drawing/2014/main" id="{B569B0D9-120E-9EC4-90CA-0E6E0DB56B94}"/>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99114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15CEF32-C90D-C402-A265-4636FB9A325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027" y="-1"/>
            <a:ext cx="12274192" cy="6038603"/>
          </a:xfrm>
          <a:prstGeom prst="rect">
            <a:avLst/>
          </a:prstGeom>
        </p:spPr>
      </p:pic>
      <p:sp>
        <p:nvSpPr>
          <p:cNvPr id="6" name="TextBox 5">
            <a:extLst>
              <a:ext uri="{FF2B5EF4-FFF2-40B4-BE49-F238E27FC236}">
                <a16:creationId xmlns:a16="http://schemas.microsoft.com/office/drawing/2014/main" id="{DC91ACA8-741B-50A4-AB82-2BBF18BDDD2F}"/>
              </a:ext>
            </a:extLst>
          </p:cNvPr>
          <p:cNvSpPr txBox="1"/>
          <p:nvPr/>
        </p:nvSpPr>
        <p:spPr>
          <a:xfrm>
            <a:off x="5857461" y="623802"/>
            <a:ext cx="5655269" cy="1323439"/>
          </a:xfrm>
          <a:prstGeom prst="rect">
            <a:avLst/>
          </a:prstGeom>
          <a:noFill/>
        </p:spPr>
        <p:txBody>
          <a:bodyPr wrap="square" rtlCol="0" anchor="b">
            <a:spAutoFit/>
          </a:bodyPr>
          <a:lstStyle/>
          <a:p>
            <a:pPr algn="ctr">
              <a:buClr>
                <a:prstClr val="black"/>
              </a:buClr>
              <a:buSzPts val="1400"/>
            </a:pPr>
            <a:r>
              <a:rPr lang="en-US" sz="4000" b="1" spc="300" dirty="0">
                <a:solidFill>
                  <a:srgbClr val="0D2E4D"/>
                </a:solidFill>
                <a:latin typeface="Arial" panose="020B0604020202020204" pitchFamily="34" charset="0"/>
                <a:cs typeface="Arial" panose="020B0604020202020204" pitchFamily="34" charset="0"/>
              </a:rPr>
              <a:t>Se </a:t>
            </a:r>
            <a:r>
              <a:rPr lang="en-US" sz="4000" b="1" spc="300" dirty="0" err="1">
                <a:solidFill>
                  <a:srgbClr val="0D2E4D"/>
                </a:solidFill>
                <a:latin typeface="Arial" panose="020B0604020202020204" pitchFamily="34" charset="0"/>
                <a:cs typeface="Arial" panose="020B0604020202020204" pitchFamily="34" charset="0"/>
              </a:rPr>
              <a:t>va</a:t>
            </a:r>
            <a:r>
              <a:rPr lang="en-US" sz="4000" b="1" spc="300" dirty="0">
                <a:solidFill>
                  <a:srgbClr val="0D2E4D"/>
                </a:solidFill>
                <a:latin typeface="Arial" panose="020B0604020202020204" pitchFamily="34" charset="0"/>
                <a:cs typeface="Arial" panose="020B0604020202020204" pitchFamily="34" charset="0"/>
              </a:rPr>
              <a:t> a </a:t>
            </a:r>
            <a:r>
              <a:rPr lang="en-US" sz="4000" b="1" spc="300" dirty="0" err="1">
                <a:solidFill>
                  <a:srgbClr val="0D2E4D"/>
                </a:solidFill>
                <a:latin typeface="Arial" panose="020B0604020202020204" pitchFamily="34" charset="0"/>
                <a:cs typeface="Arial" panose="020B0604020202020204" pitchFamily="34" charset="0"/>
              </a:rPr>
              <a:t>necesitar</a:t>
            </a:r>
            <a:r>
              <a:rPr lang="en-US" sz="4000" b="1" spc="300" dirty="0">
                <a:solidFill>
                  <a:srgbClr val="0D2E4D"/>
                </a:solidFill>
                <a:latin typeface="Arial" panose="020B0604020202020204" pitchFamily="34" charset="0"/>
                <a:cs typeface="Arial" panose="020B0604020202020204" pitchFamily="34" charset="0"/>
              </a:rPr>
              <a:t> de </a:t>
            </a:r>
            <a:r>
              <a:rPr lang="en-US" sz="4000" b="1" spc="300" dirty="0" err="1">
                <a:solidFill>
                  <a:srgbClr val="0D2E4D"/>
                </a:solidFill>
                <a:latin typeface="Arial" panose="020B0604020202020204" pitchFamily="34" charset="0"/>
                <a:cs typeface="Arial" panose="020B0604020202020204" pitchFamily="34" charset="0"/>
              </a:rPr>
              <a:t>todos</a:t>
            </a:r>
            <a:r>
              <a:rPr lang="en-US" sz="4000" b="1" spc="300" dirty="0">
                <a:solidFill>
                  <a:srgbClr val="0D2E4D"/>
                </a:solidFill>
                <a:latin typeface="Arial" panose="020B0604020202020204" pitchFamily="34" charset="0"/>
                <a:cs typeface="Arial" panose="020B0604020202020204" pitchFamily="34" charset="0"/>
              </a:rPr>
              <a:t> </a:t>
            </a:r>
            <a:r>
              <a:rPr lang="en-US" sz="4000" b="1" spc="300" dirty="0" err="1">
                <a:solidFill>
                  <a:srgbClr val="0D2E4D"/>
                </a:solidFill>
                <a:latin typeface="Arial" panose="020B0604020202020204" pitchFamily="34" charset="0"/>
                <a:cs typeface="Arial" panose="020B0604020202020204" pitchFamily="34" charset="0"/>
              </a:rPr>
              <a:t>nosotros</a:t>
            </a:r>
            <a:r>
              <a:rPr lang="en-US" sz="4000" b="1" spc="300" dirty="0">
                <a:solidFill>
                  <a:srgbClr val="0D2E4D"/>
                </a:solidFill>
                <a:latin typeface="Arial" panose="020B0604020202020204" pitchFamily="34" charset="0"/>
                <a:cs typeface="Arial" panose="020B0604020202020204" pitchFamily="34" charset="0"/>
              </a:rPr>
              <a:t>.</a:t>
            </a:r>
            <a:endParaRPr kumimoji="0" lang="en-US" sz="1200" b="1" i="0" u="none" strike="noStrike" kern="1200" cap="none" spc="300" normalizeH="0" baseline="0" noProof="0" dirty="0">
              <a:ln>
                <a:noFill/>
              </a:ln>
              <a:solidFill>
                <a:srgbClr val="0D2E4D"/>
              </a:solidFill>
              <a:effectLst/>
              <a:uLnTx/>
              <a:uFillTx/>
              <a:latin typeface="Arial" panose="020B0604020202020204" pitchFamily="34" charset="0"/>
              <a:ea typeface="+mn-ea"/>
              <a:cs typeface="Arial" panose="020B0604020202020204" pitchFamily="34" charset="0"/>
            </a:endParaRPr>
          </a:p>
        </p:txBody>
      </p:sp>
      <p:cxnSp>
        <p:nvCxnSpPr>
          <p:cNvPr id="2" name="Straight Connector 1">
            <a:extLst>
              <a:ext uri="{FF2B5EF4-FFF2-40B4-BE49-F238E27FC236}">
                <a16:creationId xmlns:a16="http://schemas.microsoft.com/office/drawing/2014/main" id="{CF4AB222-6722-D453-B1BA-C427A2B5C6A2}"/>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70062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2F4D"/>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38040"/>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6C3F9455-603B-48C6-6C48-651A091A2BD8}"/>
              </a:ext>
            </a:extLst>
          </p:cNvPr>
          <p:cNvSpPr txBox="1"/>
          <p:nvPr/>
        </p:nvSpPr>
        <p:spPr>
          <a:xfrm>
            <a:off x="6137096" y="3455633"/>
            <a:ext cx="6044629"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1" u="none" strike="noStrike" kern="1200" cap="none" spc="0" normalizeH="0" baseline="0" noProof="0" err="1">
                <a:ln>
                  <a:noFill/>
                </a:ln>
                <a:solidFill>
                  <a:prstClr val="white"/>
                </a:solidFill>
                <a:effectLst/>
                <a:uLnTx/>
                <a:uFillTx/>
                <a:latin typeface="Arial" panose="020B0604020202020204" pitchFamily="34" charset="0"/>
                <a:cs typeface="Arial" panose="020B0604020202020204" pitchFamily="34" charset="0"/>
              </a:rPr>
              <a:t>Expandi</a:t>
            </a:r>
            <a:r>
              <a:rPr lang="en-US" sz="2400" b="1">
                <a:solidFill>
                  <a:prstClr val="white"/>
                </a:solidFill>
                <a:latin typeface="Arial" panose="020B0604020202020204" pitchFamily="34" charset="0"/>
                <a:cs typeface="Arial" panose="020B0604020202020204" pitchFamily="34" charset="0"/>
              </a:rPr>
              <a:t>endo la </a:t>
            </a:r>
            <a:r>
              <a:rPr lang="en-US" sz="2400" b="1" err="1">
                <a:solidFill>
                  <a:prstClr val="white"/>
                </a:solidFill>
                <a:latin typeface="Arial" panose="020B0604020202020204" pitchFamily="34" charset="0"/>
                <a:cs typeface="Arial" panose="020B0604020202020204" pitchFamily="34" charset="0"/>
              </a:rPr>
              <a:t>Capacitación</a:t>
            </a:r>
            <a:r>
              <a:rPr lang="en-US" sz="2400" b="1">
                <a:solidFill>
                  <a:prstClr val="white"/>
                </a:solidFill>
                <a:latin typeface="Arial" panose="020B0604020202020204" pitchFamily="34" charset="0"/>
                <a:cs typeface="Arial" panose="020B0604020202020204" pitchFamily="34" charset="0"/>
              </a:rPr>
              <a:t> para </a:t>
            </a:r>
            <a:r>
              <a:rPr lang="en-US" sz="2400" b="1" err="1">
                <a:solidFill>
                  <a:prstClr val="white"/>
                </a:solidFill>
                <a:latin typeface="Arial" panose="020B0604020202020204" pitchFamily="34" charset="0"/>
                <a:cs typeface="Arial" panose="020B0604020202020204" pitchFamily="34" charset="0"/>
              </a:rPr>
              <a:t>Todas</a:t>
            </a:r>
            <a:r>
              <a:rPr lang="en-US" sz="2400" b="1">
                <a:solidFill>
                  <a:prstClr val="white"/>
                </a:solidFill>
                <a:latin typeface="Arial" panose="020B0604020202020204" pitchFamily="34" charset="0"/>
                <a:cs typeface="Arial" panose="020B0604020202020204" pitchFamily="34" charset="0"/>
              </a:rPr>
              <a:t> las Personas</a:t>
            </a:r>
            <a:endParaRPr kumimoji="0" lang="en-US" sz="2400" b="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D5227FFB-08B6-D6B4-1908-0CE6F34D01C4}"/>
              </a:ext>
            </a:extLst>
          </p:cNvPr>
          <p:cNvSpPr txBox="1"/>
          <p:nvPr/>
        </p:nvSpPr>
        <p:spPr>
          <a:xfrm>
            <a:off x="8593619" y="2475356"/>
            <a:ext cx="2021848" cy="69115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03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1</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Oval 4">
            <a:extLst>
              <a:ext uri="{FF2B5EF4-FFF2-40B4-BE49-F238E27FC236}">
                <a16:creationId xmlns:a16="http://schemas.microsoft.com/office/drawing/2014/main" id="{5FDF4148-CAC9-A973-6713-872616E7BF15}"/>
              </a:ext>
            </a:extLst>
          </p:cNvPr>
          <p:cNvSpPr/>
          <p:nvPr/>
        </p:nvSpPr>
        <p:spPr>
          <a:xfrm>
            <a:off x="8165569" y="1464529"/>
            <a:ext cx="1801368" cy="1801368"/>
          </a:xfrm>
          <a:prstGeom prst="ellipse">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E8D3AB1A-4C86-769B-7B6A-521E9090D471}"/>
              </a:ext>
            </a:extLst>
          </p:cNvPr>
          <p:cNvSpPr txBox="1"/>
          <p:nvPr/>
        </p:nvSpPr>
        <p:spPr>
          <a:xfrm>
            <a:off x="6442721" y="4177334"/>
            <a:ext cx="5247063" cy="109260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i="1" u="none" strike="noStrike" kern="1200" cap="none" spc="0" normalizeH="0" baseline="0" noProof="0" dirty="0">
                <a:ln>
                  <a:noFill/>
                </a:ln>
                <a:solidFill>
                  <a:prstClr val="white"/>
                </a:solidFill>
                <a:effectLst/>
                <a:uLnTx/>
                <a:uFillTx/>
                <a:latin typeface="Times New Roman"/>
                <a:cs typeface="Times New Roman"/>
              </a:rPr>
              <a:t>Nuestra </a:t>
            </a:r>
            <a:r>
              <a:rPr kumimoji="0" lang="en-US" sz="2400" i="1" u="none" strike="noStrike" kern="1200" cap="none" spc="0" normalizeH="0" baseline="0" noProof="0" dirty="0" err="1">
                <a:ln>
                  <a:noFill/>
                </a:ln>
                <a:solidFill>
                  <a:prstClr val="white"/>
                </a:solidFill>
                <a:effectLst/>
                <a:uLnTx/>
                <a:uFillTx/>
                <a:latin typeface="Times New Roman"/>
                <a:cs typeface="Times New Roman"/>
              </a:rPr>
              <a:t>estructura</a:t>
            </a:r>
            <a:r>
              <a:rPr kumimoji="0" lang="en-US" sz="2400" i="1" u="none" strike="noStrike" kern="1200" cap="none" spc="0" normalizeH="0" baseline="0" noProof="0" dirty="0">
                <a:ln>
                  <a:noFill/>
                </a:ln>
                <a:solidFill>
                  <a:prstClr val="white"/>
                </a:solidFill>
                <a:effectLst/>
                <a:uLnTx/>
                <a:uFillTx/>
                <a:latin typeface="Times New Roman"/>
                <a:cs typeface="Times New Roman"/>
              </a:rPr>
              <a:t> de </a:t>
            </a:r>
            <a:r>
              <a:rPr kumimoji="0" lang="en-US" sz="2400" i="1" u="none" strike="noStrike" kern="1200" cap="none" spc="0" normalizeH="0" baseline="0" noProof="0" dirty="0" err="1">
                <a:ln>
                  <a:noFill/>
                </a:ln>
                <a:solidFill>
                  <a:prstClr val="white"/>
                </a:solidFill>
                <a:effectLst/>
                <a:uLnTx/>
                <a:uFillTx/>
                <a:latin typeface="Times New Roman"/>
                <a:cs typeface="Times New Roman"/>
              </a:rPr>
              <a:t>capacitación</a:t>
            </a:r>
            <a:r>
              <a:rPr kumimoji="0" lang="en-US" sz="2400" i="1" u="none" strike="noStrike" kern="1200" cap="none" spc="0" normalizeH="0" baseline="0" noProof="0" dirty="0">
                <a:ln>
                  <a:noFill/>
                </a:ln>
                <a:solidFill>
                  <a:prstClr val="white"/>
                </a:solidFill>
                <a:effectLst/>
                <a:uLnTx/>
                <a:uFillTx/>
                <a:latin typeface="Times New Roman"/>
                <a:cs typeface="Times New Roman"/>
              </a:rPr>
              <a:t> </a:t>
            </a:r>
            <a:r>
              <a:rPr kumimoji="0" lang="en-US" sz="2400" i="1" u="none" strike="noStrike" kern="1200" cap="none" spc="0" normalizeH="0" baseline="0" noProof="0" dirty="0" err="1">
                <a:ln>
                  <a:noFill/>
                </a:ln>
                <a:solidFill>
                  <a:prstClr val="white"/>
                </a:solidFill>
                <a:effectLst/>
                <a:uLnTx/>
                <a:uFillTx/>
                <a:latin typeface="Times New Roman"/>
                <a:cs typeface="Times New Roman"/>
              </a:rPr>
              <a:t>crea</a:t>
            </a:r>
            <a:r>
              <a:rPr kumimoji="0" lang="en-US" sz="2400" i="1" u="none" strike="noStrike" kern="1200" cap="none" spc="0" normalizeH="0" baseline="0" noProof="0" dirty="0">
                <a:ln>
                  <a:noFill/>
                </a:ln>
                <a:solidFill>
                  <a:prstClr val="white"/>
                </a:solidFill>
                <a:effectLst/>
                <a:uLnTx/>
                <a:uFillTx/>
                <a:latin typeface="Times New Roman"/>
                <a:cs typeface="Times New Roman"/>
              </a:rPr>
              <a:t> un </a:t>
            </a:r>
            <a:r>
              <a:rPr kumimoji="0" lang="en-US" sz="2400" i="1" u="none" strike="noStrike" kern="1200" cap="none" spc="0" normalizeH="0" baseline="0" noProof="0" dirty="0" err="1">
                <a:ln>
                  <a:noFill/>
                </a:ln>
                <a:solidFill>
                  <a:prstClr val="white"/>
                </a:solidFill>
                <a:effectLst/>
                <a:uLnTx/>
                <a:uFillTx/>
                <a:latin typeface="Times New Roman"/>
                <a:cs typeface="Times New Roman"/>
              </a:rPr>
              <a:t>mundo</a:t>
            </a:r>
            <a:r>
              <a:rPr kumimoji="0" lang="en-US" sz="2400" i="1" u="none" strike="noStrike" kern="1200" cap="none" spc="0" normalizeH="0" baseline="0" noProof="0" dirty="0">
                <a:ln>
                  <a:noFill/>
                </a:ln>
                <a:solidFill>
                  <a:prstClr val="white"/>
                </a:solidFill>
                <a:effectLst/>
                <a:uLnTx/>
                <a:uFillTx/>
                <a:latin typeface="Times New Roman"/>
                <a:cs typeface="Times New Roman"/>
              </a:rPr>
              <a:t> de </a:t>
            </a:r>
            <a:r>
              <a:rPr kumimoji="0" lang="en-US" sz="2400" i="1" u="none" strike="noStrike" kern="1200" cap="none" spc="0" normalizeH="0" baseline="0" noProof="0" dirty="0" err="1">
                <a:ln>
                  <a:noFill/>
                </a:ln>
                <a:solidFill>
                  <a:prstClr val="white"/>
                </a:solidFill>
                <a:effectLst/>
                <a:uLnTx/>
                <a:uFillTx/>
                <a:latin typeface="Times New Roman"/>
                <a:cs typeface="Times New Roman"/>
              </a:rPr>
              <a:t>defensores</a:t>
            </a:r>
            <a:r>
              <a:rPr kumimoji="0" lang="en-US" sz="2400" i="1" u="none" strike="noStrike" kern="1200" cap="none" spc="0" normalizeH="0" baseline="0" noProof="0" dirty="0">
                <a:ln>
                  <a:noFill/>
                </a:ln>
                <a:solidFill>
                  <a:prstClr val="white"/>
                </a:solidFill>
                <a:effectLst/>
                <a:uLnTx/>
                <a:uFillTx/>
                <a:latin typeface="Times New Roman"/>
                <a:cs typeface="Times New Roman"/>
              </a:rPr>
              <a:t> y </a:t>
            </a:r>
            <a:r>
              <a:rPr kumimoji="0" lang="en-US" sz="2400" i="1" u="none" strike="noStrike" kern="1200" cap="none" spc="0" normalizeH="0" baseline="0" noProof="0" dirty="0" err="1">
                <a:ln>
                  <a:noFill/>
                </a:ln>
                <a:solidFill>
                  <a:prstClr val="white"/>
                </a:solidFill>
                <a:effectLst/>
                <a:uLnTx/>
                <a:uFillTx/>
                <a:latin typeface="Times New Roman"/>
                <a:cs typeface="Times New Roman"/>
              </a:rPr>
              <a:t>practicantes</a:t>
            </a:r>
            <a:r>
              <a:rPr kumimoji="0" lang="en-US" sz="2400" i="1" u="none" strike="noStrike" kern="1200" cap="none" spc="0" normalizeH="0" baseline="0" noProof="0" dirty="0">
                <a:ln>
                  <a:noFill/>
                </a:ln>
                <a:solidFill>
                  <a:prstClr val="white"/>
                </a:solidFill>
                <a:effectLst/>
                <a:uLnTx/>
                <a:uFillTx/>
                <a:latin typeface="Times New Roman"/>
                <a:cs typeface="Times New Roman"/>
              </a:rPr>
              <a:t> </a:t>
            </a:r>
            <a:r>
              <a:rPr kumimoji="0" lang="en-US" sz="2400" i="1" u="none" strike="noStrike" kern="1200" cap="none" spc="0" normalizeH="0" baseline="0" noProof="0" dirty="0" err="1">
                <a:ln>
                  <a:noFill/>
                </a:ln>
                <a:solidFill>
                  <a:prstClr val="white"/>
                </a:solidFill>
                <a:effectLst/>
                <a:uLnTx/>
                <a:uFillTx/>
                <a:latin typeface="Times New Roman"/>
                <a:cs typeface="Times New Roman"/>
              </a:rPr>
              <a:t>activos</a:t>
            </a:r>
            <a:r>
              <a:rPr kumimoji="0" lang="en-US" sz="2400" i="1" u="none" strike="noStrike" kern="1200" cap="none" spc="0" normalizeH="0" baseline="0" noProof="0" dirty="0">
                <a:ln>
                  <a:noFill/>
                </a:ln>
                <a:solidFill>
                  <a:prstClr val="white"/>
                </a:solidFill>
                <a:effectLst/>
                <a:uLnTx/>
                <a:uFillTx/>
                <a:latin typeface="Times New Roman"/>
                <a:cs typeface="Times New Roman"/>
              </a:rPr>
              <a:t> de Leave No Trace.</a:t>
            </a:r>
            <a:endParaRPr lang="en-US" sz="2400" i="1" u="none" strike="noStrike" kern="1200" cap="none" spc="0" normalizeH="0" baseline="0" noProof="0" dirty="0">
              <a:ln>
                <a:noFill/>
              </a:ln>
              <a:solidFill>
                <a:prstClr val="white"/>
              </a:solidFill>
              <a:effectLst/>
              <a:uLnTx/>
              <a:uFillTx/>
              <a:latin typeface="Times New Roman"/>
              <a:cs typeface="Times New Roman"/>
            </a:endParaRPr>
          </a:p>
        </p:txBody>
      </p:sp>
      <p:pic>
        <p:nvPicPr>
          <p:cNvPr id="14" name="Picture 13">
            <a:extLst>
              <a:ext uri="{FF2B5EF4-FFF2-40B4-BE49-F238E27FC236}">
                <a16:creationId xmlns:a16="http://schemas.microsoft.com/office/drawing/2014/main" id="{4E83DA6E-67A7-E5A2-3600-F0AC08C37C3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371" y="-49014"/>
            <a:ext cx="6167798" cy="6084536"/>
          </a:xfrm>
          <a:prstGeom prst="rect">
            <a:avLst/>
          </a:prstGeom>
        </p:spPr>
      </p:pic>
    </p:spTree>
    <p:extLst>
      <p:ext uri="{BB962C8B-B14F-4D97-AF65-F5344CB8AC3E}">
        <p14:creationId xmlns:p14="http://schemas.microsoft.com/office/powerpoint/2010/main" val="4293878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C3F9455-603B-48C6-6C48-651A091A2BD8}"/>
              </a:ext>
            </a:extLst>
          </p:cNvPr>
          <p:cNvSpPr txBox="1"/>
          <p:nvPr/>
        </p:nvSpPr>
        <p:spPr>
          <a:xfrm>
            <a:off x="6137096" y="3455633"/>
            <a:ext cx="6044629" cy="425758"/>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1" u="none" strike="noStrike" kern="1200" cap="none" spc="0" normalizeH="0" baseline="0" noProof="0" err="1">
                <a:ln>
                  <a:noFill/>
                </a:ln>
                <a:solidFill>
                  <a:prstClr val="white"/>
                </a:solidFill>
                <a:effectLst/>
                <a:uLnTx/>
                <a:uFillTx/>
                <a:latin typeface="Arial" panose="020B0604020202020204" pitchFamily="34" charset="0"/>
                <a:cs typeface="Arial" panose="020B0604020202020204" pitchFamily="34" charset="0"/>
              </a:rPr>
              <a:t>Aumentando</a:t>
            </a:r>
            <a:r>
              <a:rPr kumimoji="0" lang="en-US" sz="2400" b="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el Compromiso Ambiental</a:t>
            </a:r>
          </a:p>
        </p:txBody>
      </p:sp>
      <p:sp>
        <p:nvSpPr>
          <p:cNvPr id="7" name="TextBox 6">
            <a:extLst>
              <a:ext uri="{FF2B5EF4-FFF2-40B4-BE49-F238E27FC236}">
                <a16:creationId xmlns:a16="http://schemas.microsoft.com/office/drawing/2014/main" id="{D5227FFB-08B6-D6B4-1908-0CE6F34D01C4}"/>
              </a:ext>
            </a:extLst>
          </p:cNvPr>
          <p:cNvSpPr txBox="1"/>
          <p:nvPr/>
        </p:nvSpPr>
        <p:spPr>
          <a:xfrm>
            <a:off x="8593619" y="2475356"/>
            <a:ext cx="2021848" cy="69115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103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2</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Oval 4">
            <a:extLst>
              <a:ext uri="{FF2B5EF4-FFF2-40B4-BE49-F238E27FC236}">
                <a16:creationId xmlns:a16="http://schemas.microsoft.com/office/drawing/2014/main" id="{5FDF4148-CAC9-A973-6713-872616E7BF15}"/>
              </a:ext>
            </a:extLst>
          </p:cNvPr>
          <p:cNvSpPr/>
          <p:nvPr/>
        </p:nvSpPr>
        <p:spPr>
          <a:xfrm>
            <a:off x="8165569" y="1464529"/>
            <a:ext cx="1801368" cy="1801368"/>
          </a:xfrm>
          <a:prstGeom prst="ellipse">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E8D3AB1A-4C86-769B-7B6A-521E9090D471}"/>
              </a:ext>
            </a:extLst>
          </p:cNvPr>
          <p:cNvSpPr txBox="1"/>
          <p:nvPr/>
        </p:nvSpPr>
        <p:spPr>
          <a:xfrm>
            <a:off x="6534100" y="3873430"/>
            <a:ext cx="5064304" cy="1426031"/>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Estamos </a:t>
            </a:r>
            <a:r>
              <a:rPr kumimoji="0" lang="en-US" sz="2400" b="0" i="1" u="none" strike="noStrike" kern="1200" cap="none" spc="0" normalizeH="0" baseline="0" noProof="0" err="1">
                <a:ln>
                  <a:noFill/>
                </a:ln>
                <a:solidFill>
                  <a:prstClr val="white"/>
                </a:solidFill>
                <a:effectLst/>
                <a:uLnTx/>
                <a:uFillTx/>
                <a:latin typeface="Times New Roman" panose="02020603050405020304" pitchFamily="18" charset="0"/>
                <a:ea typeface="+mn-ea"/>
                <a:cs typeface="Times New Roman" panose="02020603050405020304" pitchFamily="18" charset="0"/>
              </a:rPr>
              <a:t>construyendo</a:t>
            </a: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400" b="0" i="1" u="none" strike="noStrike" kern="1200" cap="none" spc="0" normalizeH="0" baseline="0" noProof="0" err="1">
                <a:ln>
                  <a:noFill/>
                </a:ln>
                <a:solidFill>
                  <a:prstClr val="white"/>
                </a:solidFill>
                <a:effectLst/>
                <a:uLnTx/>
                <a:uFillTx/>
                <a:latin typeface="Times New Roman" panose="02020603050405020304" pitchFamily="18" charset="0"/>
                <a:ea typeface="+mn-ea"/>
                <a:cs typeface="Times New Roman" panose="02020603050405020304" pitchFamily="18" charset="0"/>
              </a:rPr>
              <a:t>una</a:t>
            </a: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400" b="0" i="1" u="none" strike="noStrike" kern="1200" cap="none" spc="0" normalizeH="0" baseline="0" noProof="0" err="1">
                <a:ln>
                  <a:noFill/>
                </a:ln>
                <a:solidFill>
                  <a:prstClr val="white"/>
                </a:solidFill>
                <a:effectLst/>
                <a:uLnTx/>
                <a:uFillTx/>
                <a:latin typeface="Times New Roman" panose="02020603050405020304" pitchFamily="18" charset="0"/>
                <a:ea typeface="+mn-ea"/>
                <a:cs typeface="Times New Roman" panose="02020603050405020304" pitchFamily="18" charset="0"/>
              </a:rPr>
              <a:t>comunidad</a:t>
            </a: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global de personas que se </a:t>
            </a:r>
            <a:r>
              <a:rPr kumimoji="0" lang="en-US" sz="2400" b="0" i="1" u="none" strike="noStrike" kern="1200" cap="none" spc="0" normalizeH="0" baseline="0" noProof="0" err="1">
                <a:ln>
                  <a:noFill/>
                </a:ln>
                <a:solidFill>
                  <a:prstClr val="white"/>
                </a:solidFill>
                <a:effectLst/>
                <a:uLnTx/>
                <a:uFillTx/>
                <a:latin typeface="Times New Roman" panose="02020603050405020304" pitchFamily="18" charset="0"/>
                <a:ea typeface="+mn-ea"/>
                <a:cs typeface="Times New Roman" panose="02020603050405020304" pitchFamily="18" charset="0"/>
              </a:rPr>
              <a:t>preocupan</a:t>
            </a: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y se </a:t>
            </a:r>
            <a:r>
              <a:rPr kumimoji="0" lang="en-US" sz="2400" b="0" i="1" u="none" strike="noStrike" kern="1200" cap="none" spc="0" normalizeH="0" baseline="0" noProof="0" err="1">
                <a:ln>
                  <a:noFill/>
                </a:ln>
                <a:solidFill>
                  <a:prstClr val="white"/>
                </a:solidFill>
                <a:effectLst/>
                <a:uLnTx/>
                <a:uFillTx/>
                <a:latin typeface="Times New Roman" panose="02020603050405020304" pitchFamily="18" charset="0"/>
                <a:ea typeface="+mn-ea"/>
                <a:cs typeface="Times New Roman" panose="02020603050405020304" pitchFamily="18" charset="0"/>
              </a:rPr>
              <a:t>comprometen</a:t>
            </a: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con </a:t>
            </a:r>
            <a:r>
              <a:rPr kumimoji="0" lang="en-US" sz="2400" b="0" i="1" u="none" strike="noStrike" kern="1200" cap="none" spc="0" normalizeH="0" baseline="0" noProof="0" err="1">
                <a:ln>
                  <a:noFill/>
                </a:ln>
                <a:solidFill>
                  <a:prstClr val="white"/>
                </a:solidFill>
                <a:effectLst/>
                <a:uLnTx/>
                <a:uFillTx/>
                <a:latin typeface="Times New Roman" panose="02020603050405020304" pitchFamily="18" charset="0"/>
                <a:ea typeface="+mn-ea"/>
                <a:cs typeface="Times New Roman" panose="02020603050405020304" pitchFamily="18" charset="0"/>
              </a:rPr>
              <a:t>llevar</a:t>
            </a: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Leave No Trace a la </a:t>
            </a:r>
            <a:r>
              <a:rPr kumimoji="0" lang="en-US" sz="2400" b="0" i="1" u="none" strike="noStrike" kern="1200" cap="none" spc="0" normalizeH="0" baseline="0" noProof="0" err="1">
                <a:ln>
                  <a:noFill/>
                </a:ln>
                <a:solidFill>
                  <a:prstClr val="white"/>
                </a:solidFill>
                <a:effectLst/>
                <a:uLnTx/>
                <a:uFillTx/>
                <a:latin typeface="Times New Roman" panose="02020603050405020304" pitchFamily="18" charset="0"/>
                <a:ea typeface="+mn-ea"/>
                <a:cs typeface="Times New Roman" panose="02020603050405020304" pitchFamily="18" charset="0"/>
              </a:rPr>
              <a:t>acción</a:t>
            </a:r>
            <a:r>
              <a:rPr kumimoji="0" lang="en-US" sz="2400" b="0" i="1"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t>
            </a:r>
          </a:p>
        </p:txBody>
      </p:sp>
      <p:pic>
        <p:nvPicPr>
          <p:cNvPr id="13" name="Picture 12">
            <a:extLst>
              <a:ext uri="{FF2B5EF4-FFF2-40B4-BE49-F238E27FC236}">
                <a16:creationId xmlns:a16="http://schemas.microsoft.com/office/drawing/2014/main" id="{8D8788DA-D604-B2D6-CD5A-DC20424B1211}"/>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harpenSoften amount="7000"/>
                    </a14:imgEffect>
                    <a14:imgEffect>
                      <a14:saturation sat="179000"/>
                    </a14:imgEffect>
                    <a14:imgEffect>
                      <a14:brightnessContrast bright="16000"/>
                    </a14:imgEffect>
                  </a14:imgLayer>
                </a14:imgProps>
              </a:ext>
              <a:ext uri="{28A0092B-C50C-407E-A947-70E740481C1C}">
                <a14:useLocalDpi xmlns:a14="http://schemas.microsoft.com/office/drawing/2010/main"/>
              </a:ext>
            </a:extLst>
          </a:blip>
          <a:srcRect/>
          <a:stretch/>
        </p:blipFill>
        <p:spPr>
          <a:xfrm>
            <a:off x="-51371" y="-34853"/>
            <a:ext cx="6147372" cy="6076937"/>
          </a:xfrm>
          <a:prstGeom prst="rect">
            <a:avLst/>
          </a:prstGeom>
        </p:spPr>
      </p:pic>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7009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3A0EC97-7CA9-1164-F6BE-87EA1E0B657F}"/>
              </a:ext>
            </a:extLst>
          </p:cNvPr>
          <p:cNvCxnSpPr/>
          <p:nvPr/>
        </p:nvCxnSpPr>
        <p:spPr>
          <a:xfrm>
            <a:off x="-51371" y="6047058"/>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6C3F9455-603B-48C6-6C48-651A091A2BD8}"/>
              </a:ext>
            </a:extLst>
          </p:cNvPr>
          <p:cNvSpPr txBox="1"/>
          <p:nvPr/>
        </p:nvSpPr>
        <p:spPr>
          <a:xfrm>
            <a:off x="6137096" y="3455633"/>
            <a:ext cx="6044629" cy="759182"/>
          </a:xfrm>
          <a:prstGeom prst="rect">
            <a:avLst/>
          </a:prstGeom>
          <a:noFill/>
        </p:spPr>
        <p:txBody>
          <a:bodyPr wrap="square" rtlCol="0">
            <a:spAutoFit/>
          </a:bodyPr>
          <a:lstStyle/>
          <a:p>
            <a:pPr marL="0" marR="0" lvl="0" indent="0" algn="ctr" defTabSz="914400" rtl="0" eaLnBrk="1" fontAlgn="auto" latinLnBrk="0" hangingPunct="1">
              <a:lnSpc>
                <a:spcPts val="2620"/>
              </a:lnSpc>
              <a:spcBef>
                <a:spcPts val="0"/>
              </a:spcBef>
              <a:spcAft>
                <a:spcPts val="0"/>
              </a:spcAft>
              <a:buClr>
                <a:prstClr val="black"/>
              </a:buClr>
              <a:buSzPts val="1400"/>
              <a:buFont typeface="Arial"/>
              <a:buNone/>
              <a:tabLst/>
              <a:defRPr/>
            </a:pPr>
            <a:r>
              <a:rPr kumimoji="0" lang="en-US" sz="2400" b="1" u="none" strike="noStrike" kern="1200" cap="none" spc="0" normalizeH="0" baseline="0" noProof="0" err="1">
                <a:ln>
                  <a:noFill/>
                </a:ln>
                <a:solidFill>
                  <a:prstClr val="white"/>
                </a:solidFill>
                <a:effectLst/>
                <a:uLnTx/>
                <a:uFillTx/>
                <a:latin typeface="Arial" panose="020B0604020202020204" pitchFamily="34" charset="0"/>
                <a:cs typeface="Arial" panose="020B0604020202020204" pitchFamily="34" charset="0"/>
              </a:rPr>
              <a:t>Expandiendo</a:t>
            </a:r>
            <a:r>
              <a:rPr kumimoji="0" lang="en-US" sz="2400" b="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la Ciencia y la </a:t>
            </a:r>
            <a:r>
              <a:rPr kumimoji="0" lang="en-US" sz="2400" b="1" u="none" strike="noStrike" kern="1200" cap="none" spc="0" normalizeH="0" baseline="0" noProof="0" err="1">
                <a:ln>
                  <a:noFill/>
                </a:ln>
                <a:solidFill>
                  <a:prstClr val="white"/>
                </a:solidFill>
                <a:effectLst/>
                <a:uLnTx/>
                <a:uFillTx/>
                <a:latin typeface="Arial" panose="020B0604020202020204" pitchFamily="34" charset="0"/>
                <a:cs typeface="Arial" panose="020B0604020202020204" pitchFamily="34" charset="0"/>
              </a:rPr>
              <a:t>Investigación</a:t>
            </a:r>
            <a:endParaRPr kumimoji="0" lang="en-US" sz="2400" b="1"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D5227FFB-08B6-D6B4-1908-0CE6F34D01C4}"/>
              </a:ext>
            </a:extLst>
          </p:cNvPr>
          <p:cNvSpPr txBox="1"/>
          <p:nvPr/>
        </p:nvSpPr>
        <p:spPr>
          <a:xfrm>
            <a:off x="8593619" y="2475356"/>
            <a:ext cx="2021848" cy="691151"/>
          </a:xfrm>
          <a:prstGeom prst="rect">
            <a:avLst/>
          </a:prstGeom>
          <a:noFill/>
        </p:spPr>
        <p:txBody>
          <a:bodyPr wrap="square" rtlCol="0" anchor="ctr">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lang="en-US" sz="10300" b="1">
                <a:solidFill>
                  <a:prstClr val="white"/>
                </a:solidFill>
                <a:latin typeface="Arial" panose="020B0604020202020204" pitchFamily="34" charset="0"/>
                <a:cs typeface="Arial" panose="020B0604020202020204" pitchFamily="34" charset="0"/>
              </a:rPr>
              <a:t>3</a:t>
            </a:r>
            <a:endParaRPr kumimoji="0" lang="en-US" sz="177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Oval 4">
            <a:extLst>
              <a:ext uri="{FF2B5EF4-FFF2-40B4-BE49-F238E27FC236}">
                <a16:creationId xmlns:a16="http://schemas.microsoft.com/office/drawing/2014/main" id="{5FDF4148-CAC9-A973-6713-872616E7BF15}"/>
              </a:ext>
            </a:extLst>
          </p:cNvPr>
          <p:cNvSpPr/>
          <p:nvPr/>
        </p:nvSpPr>
        <p:spPr>
          <a:xfrm>
            <a:off x="8165569" y="1464529"/>
            <a:ext cx="1801368" cy="1801368"/>
          </a:xfrm>
          <a:prstGeom prst="ellipse">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E8D3AB1A-4C86-769B-7B6A-521E9090D471}"/>
              </a:ext>
            </a:extLst>
          </p:cNvPr>
          <p:cNvSpPr txBox="1"/>
          <p:nvPr/>
        </p:nvSpPr>
        <p:spPr>
          <a:xfrm>
            <a:off x="6836943" y="4153513"/>
            <a:ext cx="4644934" cy="1200329"/>
          </a:xfrm>
          <a:prstGeom prst="rect">
            <a:avLst/>
          </a:prstGeom>
          <a:noFill/>
        </p:spPr>
        <p:txBody>
          <a:bodyPr wrap="square" lIns="91440" tIns="45720" rIns="91440" bIns="45720" rtlCol="0" anchor="t">
            <a:spAutoFit/>
          </a:bodyPr>
          <a:lstStyle/>
          <a:p>
            <a:pPr algn="ctr">
              <a:defRPr/>
            </a:pPr>
            <a:r>
              <a:rPr kumimoji="0" lang="en-US" sz="2400" b="0" i="1" u="none" strike="noStrike" kern="1200" cap="none" spc="0" normalizeH="0" baseline="0" noProof="0" dirty="0">
                <a:ln>
                  <a:noFill/>
                </a:ln>
                <a:solidFill>
                  <a:prstClr val="white"/>
                </a:solidFill>
                <a:effectLst/>
                <a:uLnTx/>
                <a:uFillTx/>
                <a:latin typeface="Times New Roman"/>
                <a:cs typeface="Times New Roman"/>
              </a:rPr>
              <a:t>Estamos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permanentemente</a:t>
            </a:r>
            <a:r>
              <a:rPr kumimoji="0" lang="en-US" sz="2400" b="0" i="1" u="none" strike="noStrike" kern="1200" cap="none" spc="0" normalizeH="0" baseline="0" noProof="0" dirty="0">
                <a:ln>
                  <a:noFill/>
                </a:ln>
                <a:solidFill>
                  <a:prstClr val="white"/>
                </a:solidFill>
                <a:effectLst/>
                <a:uLnTx/>
                <a:uFillTx/>
                <a:latin typeface="Times New Roman"/>
                <a:cs typeface="Times New Roman"/>
              </a:rPr>
              <a:t>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incrementando</a:t>
            </a:r>
            <a:r>
              <a:rPr kumimoji="0" lang="en-US" sz="2400" b="0" i="1" u="none" strike="noStrike" kern="1200" cap="none" spc="0" normalizeH="0" baseline="0" noProof="0" dirty="0">
                <a:ln>
                  <a:noFill/>
                </a:ln>
                <a:solidFill>
                  <a:prstClr val="white"/>
                </a:solidFill>
                <a:effectLst/>
                <a:uLnTx/>
                <a:uFillTx/>
                <a:latin typeface="Times New Roman"/>
                <a:cs typeface="Times New Roman"/>
              </a:rPr>
              <a:t> y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elevando</a:t>
            </a:r>
            <a:r>
              <a:rPr kumimoji="0" lang="en-US" sz="2400" b="0" i="1" u="none" strike="noStrike" kern="1200" cap="none" spc="0" normalizeH="0" baseline="0" noProof="0" dirty="0">
                <a:ln>
                  <a:noFill/>
                </a:ln>
                <a:solidFill>
                  <a:prstClr val="white"/>
                </a:solidFill>
                <a:effectLst/>
                <a:uLnTx/>
                <a:uFillTx/>
                <a:latin typeface="Times New Roman"/>
                <a:cs typeface="Times New Roman"/>
              </a:rPr>
              <a:t> la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Ciencia</a:t>
            </a:r>
            <a:r>
              <a:rPr kumimoji="0" lang="en-US" sz="2400" b="0" i="1" u="none" strike="noStrike" kern="1200" cap="none" spc="0" normalizeH="0" baseline="0" noProof="0" dirty="0">
                <a:ln>
                  <a:noFill/>
                </a:ln>
                <a:solidFill>
                  <a:prstClr val="white"/>
                </a:solidFill>
                <a:effectLst/>
                <a:uLnTx/>
                <a:uFillTx/>
                <a:latin typeface="Times New Roman"/>
                <a:cs typeface="Times New Roman"/>
              </a:rPr>
              <a:t> </a:t>
            </a:r>
            <a:r>
              <a:rPr kumimoji="0" lang="en-US" sz="2400" b="0" i="1" u="none" strike="noStrike" kern="1200" cap="none" spc="0" normalizeH="0" baseline="0" noProof="0" dirty="0" err="1">
                <a:ln>
                  <a:noFill/>
                </a:ln>
                <a:solidFill>
                  <a:prstClr val="white"/>
                </a:solidFill>
                <a:effectLst/>
                <a:uLnTx/>
                <a:uFillTx/>
                <a:latin typeface="Times New Roman"/>
                <a:cs typeface="Times New Roman"/>
              </a:rPr>
              <a:t>detrás</a:t>
            </a:r>
            <a:r>
              <a:rPr kumimoji="0" lang="en-US" sz="2400" b="0" i="1" u="none" strike="noStrike" kern="1200" cap="none" spc="0" normalizeH="0" baseline="0" noProof="0" dirty="0">
                <a:ln>
                  <a:noFill/>
                </a:ln>
                <a:solidFill>
                  <a:prstClr val="white"/>
                </a:solidFill>
                <a:effectLst/>
                <a:uLnTx/>
                <a:uFillTx/>
                <a:latin typeface="Times New Roman"/>
                <a:cs typeface="Times New Roman"/>
              </a:rPr>
              <a:t> de Leave No </a:t>
            </a:r>
            <a:r>
              <a:rPr lang="en-US" sz="2400" i="1" dirty="0">
                <a:solidFill>
                  <a:prstClr val="white"/>
                </a:solidFill>
                <a:latin typeface="Times New Roman"/>
                <a:cs typeface="Times New Roman"/>
              </a:rPr>
              <a:t>Trace</a:t>
            </a:r>
            <a:r>
              <a:rPr kumimoji="0" lang="en-US" sz="2400" b="0" i="1" u="none" strike="noStrike" kern="1200" cap="none" spc="0" normalizeH="0" baseline="0" noProof="0" dirty="0">
                <a:ln>
                  <a:noFill/>
                </a:ln>
                <a:solidFill>
                  <a:prstClr val="white"/>
                </a:solidFill>
                <a:effectLst/>
                <a:uLnTx/>
                <a:uFillTx/>
                <a:latin typeface="Times New Roman"/>
                <a:cs typeface="Times New Roman"/>
              </a:rPr>
              <a:t>.</a:t>
            </a:r>
            <a:endParaRPr lang="en-US" dirty="0">
              <a:solidFill>
                <a:prstClr val="white"/>
              </a:solidFill>
              <a:latin typeface="Times New Roman"/>
              <a:cs typeface="Times New Roman"/>
            </a:endParaRPr>
          </a:p>
        </p:txBody>
      </p:sp>
      <p:pic>
        <p:nvPicPr>
          <p:cNvPr id="14" name="Picture 13">
            <a:extLst>
              <a:ext uri="{FF2B5EF4-FFF2-40B4-BE49-F238E27FC236}">
                <a16:creationId xmlns:a16="http://schemas.microsoft.com/office/drawing/2014/main" id="{C0C38ABC-27BD-3BEA-7702-7B49EBC8CBD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878" y="-4778"/>
            <a:ext cx="6115878" cy="6047058"/>
          </a:xfrm>
          <a:prstGeom prst="rect">
            <a:avLst/>
          </a:prstGeom>
        </p:spPr>
      </p:pic>
    </p:spTree>
    <p:extLst>
      <p:ext uri="{BB962C8B-B14F-4D97-AF65-F5344CB8AC3E}">
        <p14:creationId xmlns:p14="http://schemas.microsoft.com/office/powerpoint/2010/main" val="3909767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25C85E-9E28-C3B9-D06E-23BEB7F037AE}"/>
              </a:ext>
            </a:extLst>
          </p:cNvPr>
          <p:cNvSpPr txBox="1"/>
          <p:nvPr/>
        </p:nvSpPr>
        <p:spPr>
          <a:xfrm>
            <a:off x="882208" y="5064091"/>
            <a:ext cx="3954835" cy="462627"/>
          </a:xfrm>
          <a:prstGeom prst="rect">
            <a:avLst/>
          </a:prstGeom>
          <a:noFill/>
        </p:spPr>
        <p:txBody>
          <a:bodyPr wrap="square" rtlCol="0" anchor="b">
            <a:spAutoFit/>
          </a:bodyPr>
          <a:lstStyle/>
          <a:p>
            <a:pPr marL="0" marR="0" lvl="0" indent="0" algn="l"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2000" i="1" u="none" strike="noStrike" kern="1200" cap="none" spc="0" normalizeH="0" baseline="0" noProof="0" err="1">
                <a:ln>
                  <a:noFill/>
                </a:ln>
                <a:solidFill>
                  <a:srgbClr val="0D2F4D"/>
                </a:solidFill>
                <a:effectLst/>
                <a:uLnTx/>
                <a:uFillTx/>
                <a:latin typeface="Times New Roman" panose="02020603050405020304" pitchFamily="18" charset="0"/>
                <a:cs typeface="Times New Roman" panose="02020603050405020304" pitchFamily="18" charset="0"/>
              </a:rPr>
              <a:t>Pocos</a:t>
            </a:r>
            <a:r>
              <a:rPr kumimoji="0" lang="en-US" sz="2000" i="1" u="none" strike="noStrike" kern="1200" cap="none" spc="0" normalizeH="0" baseline="0" noProof="0">
                <a:ln>
                  <a:noFill/>
                </a:ln>
                <a:solidFill>
                  <a:srgbClr val="0D2F4D"/>
                </a:solidFill>
                <a:effectLst/>
                <a:uLnTx/>
                <a:uFillTx/>
                <a:latin typeface="Times New Roman" panose="02020603050405020304" pitchFamily="18" charset="0"/>
                <a:cs typeface="Times New Roman" panose="02020603050405020304" pitchFamily="18" charset="0"/>
              </a:rPr>
              <a:t> </a:t>
            </a:r>
            <a:r>
              <a:rPr kumimoji="0" lang="en-US" sz="2000" i="1" u="none" strike="noStrike" kern="1200" cap="none" spc="0" normalizeH="0" baseline="0" noProof="0" err="1">
                <a:ln>
                  <a:noFill/>
                </a:ln>
                <a:solidFill>
                  <a:srgbClr val="0D2F4D"/>
                </a:solidFill>
                <a:effectLst/>
                <a:uLnTx/>
                <a:uFillTx/>
                <a:latin typeface="Times New Roman" panose="02020603050405020304" pitchFamily="18" charset="0"/>
                <a:cs typeface="Times New Roman" panose="02020603050405020304" pitchFamily="18" charset="0"/>
              </a:rPr>
              <a:t>Impactos</a:t>
            </a:r>
            <a:endParaRPr kumimoji="0" lang="en-US" sz="800" i="1" u="none" strike="noStrike" kern="1200" cap="none" spc="0" normalizeH="0" baseline="0" noProof="0">
              <a:ln>
                <a:noFill/>
              </a:ln>
              <a:solidFill>
                <a:srgbClr val="0D2F4D"/>
              </a:solidFill>
              <a:effectLst/>
              <a:uLnTx/>
              <a:uFillTx/>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41FE2D10-E2CF-D603-ABB9-1BECA7393CF2}"/>
              </a:ext>
            </a:extLst>
          </p:cNvPr>
          <p:cNvSpPr txBox="1"/>
          <p:nvPr/>
        </p:nvSpPr>
        <p:spPr>
          <a:xfrm>
            <a:off x="7256503" y="5064091"/>
            <a:ext cx="3954835" cy="462627"/>
          </a:xfrm>
          <a:prstGeom prst="rect">
            <a:avLst/>
          </a:prstGeom>
          <a:noFill/>
        </p:spPr>
        <p:txBody>
          <a:bodyPr wrap="square" rtlCol="0" anchor="b">
            <a:spAutoFit/>
          </a:bodyPr>
          <a:lstStyle/>
          <a:p>
            <a:pPr marL="0" marR="0" lvl="0" indent="0" algn="r" defTabSz="914400" rtl="0" eaLnBrk="1" fontAlgn="auto" latinLnBrk="0" hangingPunct="1">
              <a:lnSpc>
                <a:spcPts val="3060"/>
              </a:lnSpc>
              <a:spcBef>
                <a:spcPts val="0"/>
              </a:spcBef>
              <a:spcAft>
                <a:spcPts val="0"/>
              </a:spcAft>
              <a:buClr>
                <a:prstClr val="black"/>
              </a:buClr>
              <a:buSzPts val="1400"/>
              <a:buFont typeface="Arial"/>
              <a:buNone/>
              <a:tabLst/>
              <a:defRPr/>
            </a:pPr>
            <a:r>
              <a:rPr kumimoji="0" lang="en-US" sz="2000" i="1" u="none" strike="noStrike" kern="1200" cap="none" spc="0" normalizeH="0" baseline="0" noProof="0" err="1">
                <a:ln>
                  <a:noFill/>
                </a:ln>
                <a:solidFill>
                  <a:srgbClr val="0D2F4D"/>
                </a:solidFill>
                <a:effectLst/>
                <a:uLnTx/>
                <a:uFillTx/>
                <a:latin typeface="Times New Roman" panose="02020603050405020304" pitchFamily="18" charset="0"/>
                <a:cs typeface="Times New Roman" panose="02020603050405020304" pitchFamily="18" charset="0"/>
              </a:rPr>
              <a:t>Impactos</a:t>
            </a:r>
            <a:r>
              <a:rPr kumimoji="0" lang="en-US" sz="2000" i="1" u="none" strike="noStrike" kern="1200" cap="none" spc="0" normalizeH="0" baseline="0" noProof="0">
                <a:ln>
                  <a:noFill/>
                </a:ln>
                <a:solidFill>
                  <a:srgbClr val="0D2F4D"/>
                </a:solidFill>
                <a:effectLst/>
                <a:uLnTx/>
                <a:uFillTx/>
                <a:latin typeface="Times New Roman" panose="02020603050405020304" pitchFamily="18" charset="0"/>
                <a:cs typeface="Times New Roman" panose="02020603050405020304" pitchFamily="18" charset="0"/>
              </a:rPr>
              <a:t> </a:t>
            </a:r>
            <a:r>
              <a:rPr kumimoji="0" lang="en-US" sz="2000" i="1" u="none" strike="noStrike" kern="1200" cap="none" spc="0" normalizeH="0" baseline="0" noProof="0" err="1">
                <a:ln>
                  <a:noFill/>
                </a:ln>
                <a:solidFill>
                  <a:srgbClr val="0D2F4D"/>
                </a:solidFill>
                <a:effectLst/>
                <a:uLnTx/>
                <a:uFillTx/>
                <a:latin typeface="Times New Roman" panose="02020603050405020304" pitchFamily="18" charset="0"/>
                <a:cs typeface="Times New Roman" panose="02020603050405020304" pitchFamily="18" charset="0"/>
              </a:rPr>
              <a:t>Significativos</a:t>
            </a:r>
            <a:endParaRPr kumimoji="0" lang="en-US" sz="800" i="1" u="none" strike="noStrike" kern="1200" cap="none" spc="0" normalizeH="0" baseline="0" noProof="0">
              <a:ln>
                <a:noFill/>
              </a:ln>
              <a:solidFill>
                <a:srgbClr val="0D2F4D"/>
              </a:solidFill>
              <a:effectLs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EAB9BC21-EA28-6EC8-EB8D-3A8883629190}"/>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E120CDA-E771-9190-DF82-4DC387DC3613}"/>
              </a:ext>
            </a:extLst>
          </p:cNvPr>
          <p:cNvSpPr txBox="1"/>
          <p:nvPr/>
        </p:nvSpPr>
        <p:spPr>
          <a:xfrm>
            <a:off x="0" y="590701"/>
            <a:ext cx="12192000" cy="461665"/>
          </a:xfrm>
          <a:prstGeom prst="rect">
            <a:avLst/>
          </a:prstGeom>
          <a:noFill/>
        </p:spPr>
        <p:txBody>
          <a:bodyPr wrap="square" rtlCol="0">
            <a:spAutoFit/>
          </a:bodyPr>
          <a:lstStyle/>
          <a:p>
            <a:pPr algn="ctr"/>
            <a:r>
              <a:rPr lang="en-US" sz="2400" b="1" spc="300">
                <a:solidFill>
                  <a:srgbClr val="1B374C"/>
                </a:solidFill>
                <a:latin typeface="Arial Black" panose="020B0604020202020204" pitchFamily="34" charset="0"/>
                <a:cs typeface="Arial Black" panose="020B0604020202020204" pitchFamily="34" charset="0"/>
              </a:rPr>
              <a:t>EL </a:t>
            </a:r>
            <a:r>
              <a:rPr lang="en-US" sz="2400" b="1" spc="300" err="1">
                <a:solidFill>
                  <a:srgbClr val="1B374C"/>
                </a:solidFill>
                <a:latin typeface="Arial Black" panose="020B0604020202020204" pitchFamily="34" charset="0"/>
                <a:cs typeface="Arial Black" panose="020B0604020202020204" pitchFamily="34" charset="0"/>
              </a:rPr>
              <a:t>ESPECTRO</a:t>
            </a:r>
            <a:r>
              <a:rPr lang="en-US" sz="2400" b="1" spc="300">
                <a:solidFill>
                  <a:srgbClr val="1B374C"/>
                </a:solidFill>
                <a:latin typeface="Arial Black" panose="020B0604020202020204" pitchFamily="34" charset="0"/>
                <a:cs typeface="Arial Black" panose="020B0604020202020204" pitchFamily="34" charset="0"/>
              </a:rPr>
              <a:t> “LEAVE NO TRACE”</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8" name="Straight Connector 7">
            <a:extLst>
              <a:ext uri="{FF2B5EF4-FFF2-40B4-BE49-F238E27FC236}">
                <a16:creationId xmlns:a16="http://schemas.microsoft.com/office/drawing/2014/main" id="{9B78B766-190C-11D7-957E-4431EFD06B98}"/>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1FE82694-D128-AE1A-6057-20FEA126BFA5}"/>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3DACA684-D2DF-99C2-5192-0945F714B7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184" t="19483" r="5371" b="23624"/>
          <a:stretch/>
        </p:blipFill>
        <p:spPr>
          <a:xfrm>
            <a:off x="743634" y="1423686"/>
            <a:ext cx="10566158" cy="3738624"/>
          </a:xfrm>
          <a:prstGeom prst="rect">
            <a:avLst/>
          </a:prstGeom>
        </p:spPr>
      </p:pic>
    </p:spTree>
    <p:extLst>
      <p:ext uri="{BB962C8B-B14F-4D97-AF65-F5344CB8AC3E}">
        <p14:creationId xmlns:p14="http://schemas.microsoft.com/office/powerpoint/2010/main" val="3067824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oogle Shape;281;p7">
            <a:extLst>
              <a:ext uri="{FF2B5EF4-FFF2-40B4-BE49-F238E27FC236}">
                <a16:creationId xmlns:a16="http://schemas.microsoft.com/office/drawing/2014/main" id="{B6659799-5E93-48B0-1DCC-34E88298F0A6}"/>
              </a:ext>
            </a:extLst>
          </p:cNvPr>
          <p:cNvGraphicFramePr/>
          <p:nvPr>
            <p:extLst>
              <p:ext uri="{D42A27DB-BD31-4B8C-83A1-F6EECF244321}">
                <p14:modId xmlns:p14="http://schemas.microsoft.com/office/powerpoint/2010/main" val="3379658974"/>
              </p:ext>
            </p:extLst>
          </p:nvPr>
        </p:nvGraphicFramePr>
        <p:xfrm>
          <a:off x="1487192" y="1464705"/>
          <a:ext cx="9893567" cy="4298431"/>
        </p:xfrm>
        <a:graphic>
          <a:graphicData uri="http://schemas.openxmlformats.org/drawingml/2006/chart">
            <c:chart xmlns:c="http://schemas.openxmlformats.org/drawingml/2006/chart" xmlns:r="http://schemas.openxmlformats.org/officeDocument/2006/relationships" r:id="rId3"/>
          </a:graphicData>
        </a:graphic>
      </p:graphicFrame>
      <p:sp>
        <p:nvSpPr>
          <p:cNvPr id="6" name="Google Shape;282;p7">
            <a:extLst>
              <a:ext uri="{FF2B5EF4-FFF2-40B4-BE49-F238E27FC236}">
                <a16:creationId xmlns:a16="http://schemas.microsoft.com/office/drawing/2014/main" id="{A679C390-9702-2E65-1CD9-ABDF371095AE}"/>
              </a:ext>
            </a:extLst>
          </p:cNvPr>
          <p:cNvSpPr/>
          <p:nvPr/>
        </p:nvSpPr>
        <p:spPr>
          <a:xfrm rot="-5400000">
            <a:off x="-27815" y="3152027"/>
            <a:ext cx="2096998"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800"/>
              <a:buFont typeface="Arial"/>
              <a:buNone/>
            </a:pPr>
            <a:r>
              <a:rPr lang="en-US" sz="1800" b="1" i="0" u="none" strike="noStrike" cap="none" err="1">
                <a:solidFill>
                  <a:srgbClr val="1B374C"/>
                </a:solidFill>
                <a:latin typeface="Arial"/>
                <a:ea typeface="Arial"/>
                <a:cs typeface="Arial"/>
                <a:sym typeface="Arial"/>
              </a:rPr>
              <a:t>Visitas</a:t>
            </a:r>
            <a:r>
              <a:rPr lang="en-US" sz="1800" b="1" i="0" u="none" strike="noStrike" cap="none">
                <a:solidFill>
                  <a:srgbClr val="1B374C"/>
                </a:solidFill>
                <a:latin typeface="Arial"/>
                <a:ea typeface="Arial"/>
                <a:cs typeface="Arial"/>
                <a:sym typeface="Arial"/>
              </a:rPr>
              <a:t> </a:t>
            </a:r>
            <a:r>
              <a:rPr lang="en-US" sz="1800" b="1" i="0" u="none" strike="noStrike" cap="none" err="1">
                <a:solidFill>
                  <a:srgbClr val="1B374C"/>
                </a:solidFill>
                <a:latin typeface="Arial"/>
                <a:ea typeface="Arial"/>
                <a:cs typeface="Arial"/>
                <a:sym typeface="Arial"/>
              </a:rPr>
              <a:t>por</a:t>
            </a:r>
            <a:r>
              <a:rPr lang="en-US" sz="1800" b="1" i="0" u="none" strike="noStrike" cap="none">
                <a:solidFill>
                  <a:srgbClr val="1B374C"/>
                </a:solidFill>
                <a:latin typeface="Arial"/>
                <a:ea typeface="Arial"/>
                <a:cs typeface="Arial"/>
                <a:sym typeface="Arial"/>
              </a:rPr>
              <a:t> </a:t>
            </a:r>
            <a:r>
              <a:rPr lang="en-US" sz="1800" b="1" i="0" u="none" strike="noStrike" cap="none" err="1">
                <a:solidFill>
                  <a:srgbClr val="1B374C"/>
                </a:solidFill>
                <a:latin typeface="Arial"/>
                <a:ea typeface="Arial"/>
                <a:cs typeface="Arial"/>
                <a:sym typeface="Arial"/>
              </a:rPr>
              <a:t>Año</a:t>
            </a:r>
            <a:endParaRPr lang="es-AR" sz="1400" b="0" i="0" u="none" strike="noStrike" cap="none">
              <a:solidFill>
                <a:srgbClr val="1B374C"/>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200"/>
              <a:buFont typeface="Arial"/>
              <a:buNone/>
            </a:pPr>
            <a:r>
              <a:rPr lang="es-AR" sz="1200" b="0" i="0" u="none" strike="noStrike" cap="none">
                <a:solidFill>
                  <a:srgbClr val="1B374C"/>
                </a:solidFill>
                <a:latin typeface="Arial"/>
                <a:ea typeface="Arial"/>
                <a:cs typeface="Arial"/>
                <a:sym typeface="Arial"/>
              </a:rPr>
              <a:t>(Centenares de Millones)</a:t>
            </a:r>
            <a:endParaRPr lang="es-AR" sz="1400" b="0" i="0" u="none" strike="noStrike" cap="none">
              <a:solidFill>
                <a:srgbClr val="1B374C"/>
              </a:solidFill>
              <a:latin typeface="Arial"/>
              <a:ea typeface="Arial"/>
              <a:cs typeface="Arial"/>
              <a:sym typeface="Arial"/>
            </a:endParaRPr>
          </a:p>
        </p:txBody>
      </p:sp>
      <p:sp>
        <p:nvSpPr>
          <p:cNvPr id="7" name="TextBox 6">
            <a:extLst>
              <a:ext uri="{FF2B5EF4-FFF2-40B4-BE49-F238E27FC236}">
                <a16:creationId xmlns:a16="http://schemas.microsoft.com/office/drawing/2014/main" id="{0841E98F-C81D-64BE-8289-B09402367C45}"/>
              </a:ext>
            </a:extLst>
          </p:cNvPr>
          <p:cNvSpPr txBox="1"/>
          <p:nvPr/>
        </p:nvSpPr>
        <p:spPr>
          <a:xfrm>
            <a:off x="743634" y="532603"/>
            <a:ext cx="4465808" cy="215444"/>
          </a:xfrm>
          <a:prstGeom prst="rect">
            <a:avLst/>
          </a:prstGeom>
          <a:noFill/>
        </p:spPr>
        <p:txBody>
          <a:bodyPr wrap="square" rtlCol="0">
            <a:spAutoFit/>
          </a:bodyPr>
          <a:lstStyle/>
          <a:p>
            <a:r>
              <a:rPr lang="en-US" sz="800" b="1" spc="300">
                <a:solidFill>
                  <a:schemeClr val="bg1"/>
                </a:solidFill>
                <a:latin typeface="Arial" panose="020B0604020202020204" pitchFamily="34" charset="0"/>
                <a:cs typeface="Arial" panose="020B0604020202020204" pitchFamily="34" charset="0"/>
              </a:rPr>
              <a:t>ICON STYLE</a:t>
            </a:r>
            <a:endParaRPr lang="en-US" sz="800" b="1" spc="300">
              <a:solidFill>
                <a:schemeClr val="bg1">
                  <a:lumMod val="65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852C32A-3557-9060-D3CA-89C729FD3257}"/>
              </a:ext>
            </a:extLst>
          </p:cNvPr>
          <p:cNvSpPr txBox="1"/>
          <p:nvPr/>
        </p:nvSpPr>
        <p:spPr>
          <a:xfrm>
            <a:off x="0" y="590701"/>
            <a:ext cx="12192000" cy="461665"/>
          </a:xfrm>
          <a:prstGeom prst="rect">
            <a:avLst/>
          </a:prstGeom>
          <a:noFill/>
        </p:spPr>
        <p:txBody>
          <a:bodyPr wrap="square" rtlCol="0">
            <a:spAutoFit/>
          </a:bodyPr>
          <a:lstStyle/>
          <a:p>
            <a:pPr algn="ctr"/>
            <a:r>
              <a:rPr lang="en-US" sz="2400" b="1" spc="300" err="1">
                <a:solidFill>
                  <a:srgbClr val="1B374C"/>
                </a:solidFill>
                <a:latin typeface="Arial Black" panose="020B0604020202020204" pitchFamily="34" charset="0"/>
                <a:cs typeface="Arial Black" panose="020B0604020202020204" pitchFamily="34" charset="0"/>
              </a:rPr>
              <a:t>USO</a:t>
            </a:r>
            <a:r>
              <a:rPr lang="en-US" sz="2400" b="1" spc="300">
                <a:solidFill>
                  <a:srgbClr val="1B374C"/>
                </a:solidFill>
                <a:latin typeface="Arial Black" panose="020B0604020202020204" pitchFamily="34" charset="0"/>
                <a:cs typeface="Arial Black" panose="020B0604020202020204" pitchFamily="34" charset="0"/>
              </a:rPr>
              <a:t> DE LAS TIERRAS </a:t>
            </a:r>
            <a:r>
              <a:rPr lang="en-US" sz="2400" b="1" spc="300" err="1">
                <a:solidFill>
                  <a:srgbClr val="1B374C"/>
                </a:solidFill>
                <a:latin typeface="Arial Black" panose="020B0604020202020204" pitchFamily="34" charset="0"/>
                <a:cs typeface="Arial Black" panose="020B0604020202020204" pitchFamily="34" charset="0"/>
              </a:rPr>
              <a:t>PÚBLICAS</a:t>
            </a:r>
            <a:endParaRPr lang="en-US" sz="800" b="1" spc="300">
              <a:solidFill>
                <a:srgbClr val="1B374C"/>
              </a:solidFill>
              <a:latin typeface="Arial Black" panose="020B0604020202020204" pitchFamily="34" charset="0"/>
              <a:cs typeface="Arial Black" panose="020B0604020202020204" pitchFamily="34" charset="0"/>
            </a:endParaRPr>
          </a:p>
        </p:txBody>
      </p:sp>
      <p:cxnSp>
        <p:nvCxnSpPr>
          <p:cNvPr id="9" name="Straight Connector 8">
            <a:extLst>
              <a:ext uri="{FF2B5EF4-FFF2-40B4-BE49-F238E27FC236}">
                <a16:creationId xmlns:a16="http://schemas.microsoft.com/office/drawing/2014/main" id="{3E758B9E-AEE3-72D6-A155-0D36621AAFDB}"/>
              </a:ext>
            </a:extLst>
          </p:cNvPr>
          <p:cNvCxnSpPr/>
          <p:nvPr/>
        </p:nvCxnSpPr>
        <p:spPr>
          <a:xfrm>
            <a:off x="-51371" y="1094864"/>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4456F340-FF82-33B8-A86F-FA6B79999D78}"/>
              </a:ext>
            </a:extLst>
          </p:cNvPr>
          <p:cNvCxnSpPr/>
          <p:nvPr/>
        </p:nvCxnSpPr>
        <p:spPr>
          <a:xfrm>
            <a:off x="-51371" y="542135"/>
            <a:ext cx="12274193" cy="0"/>
          </a:xfrm>
          <a:prstGeom prst="line">
            <a:avLst/>
          </a:prstGeom>
          <a:ln w="9525">
            <a:solidFill>
              <a:srgbClr val="00B0F0">
                <a:alpha val="44916"/>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882739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992</TotalTime>
  <Words>7495</Words>
  <Application>Microsoft Macintosh PowerPoint</Application>
  <PresentationFormat>Widescreen</PresentationFormat>
  <Paragraphs>442</Paragraphs>
  <Slides>41</Slides>
  <Notes>40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Aptos</vt:lpstr>
      <vt:lpstr>Arial</vt:lpstr>
      <vt:lpstr>Arial Black</vt:lpstr>
      <vt:lpstr>Arial Narrow</vt:lpstr>
      <vt:lpstr>Calibri</vt:lpstr>
      <vt:lpstr>Times New Roman</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Reeve</dc:creator>
  <cp:lastModifiedBy>Microsoft Office User</cp:lastModifiedBy>
  <cp:revision>99</cp:revision>
  <dcterms:created xsi:type="dcterms:W3CDTF">2024-02-23T19:55:13Z</dcterms:created>
  <dcterms:modified xsi:type="dcterms:W3CDTF">2026-05-29T17:31:06Z</dcterms:modified>
</cp:coreProperties>
</file>